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pptx" ContentType="application/vnd.openxmlformats-officedocument.presentationml.presentation"/>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89" r:id="rId2"/>
    <p:sldId id="301" r:id="rId3"/>
    <p:sldId id="290" r:id="rId4"/>
    <p:sldId id="325" r:id="rId5"/>
    <p:sldId id="297" r:id="rId6"/>
    <p:sldId id="312" r:id="rId7"/>
    <p:sldId id="323" r:id="rId8"/>
    <p:sldId id="262" r:id="rId9"/>
    <p:sldId id="326" r:id="rId10"/>
    <p:sldId id="304" r:id="rId11"/>
    <p:sldId id="321" r:id="rId12"/>
    <p:sldId id="311" r:id="rId13"/>
    <p:sldId id="329" r:id="rId14"/>
    <p:sldId id="328" r:id="rId15"/>
    <p:sldId id="330" r:id="rId16"/>
    <p:sldId id="331" r:id="rId17"/>
    <p:sldId id="332" r:id="rId18"/>
    <p:sldId id="292" r:id="rId19"/>
    <p:sldId id="294" r:id="rId20"/>
    <p:sldId id="295" r:id="rId21"/>
    <p:sldId id="296" r:id="rId22"/>
    <p:sldId id="32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rima Health Analytics" initials="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3300"/>
    <a:srgbClr val="000066"/>
    <a:srgbClr val="0099FF"/>
    <a:srgbClr val="008000"/>
    <a:srgbClr val="CC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12" autoAdjust="0"/>
    <p:restoredTop sz="83642" autoAdjust="0"/>
  </p:normalViewPr>
  <p:slideViewPr>
    <p:cSldViewPr>
      <p:cViewPr>
        <p:scale>
          <a:sx n="50" d="100"/>
          <a:sy n="50" d="100"/>
        </p:scale>
        <p:origin x="-1834" y="-22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3.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bar"/>
        <c:grouping val="stacked"/>
        <c:ser>
          <c:idx val="0"/>
          <c:order val="0"/>
          <c:tx>
            <c:strRef>
              <c:f>Sheet1!$B$1</c:f>
              <c:strCache>
                <c:ptCount val="1"/>
                <c:pt idx="0">
                  <c:v>loss per rx</c:v>
                </c:pt>
              </c:strCache>
            </c:strRef>
          </c:tx>
          <c:spPr>
            <a:solidFill>
              <a:sysClr val="window" lastClr="FFFFFF"/>
            </a:solidFill>
          </c:spPr>
          <c:cat>
            <c:strRef>
              <c:f>Sheet1!$A$2:$A$6</c:f>
              <c:strCache>
                <c:ptCount val="5"/>
                <c:pt idx="0">
                  <c:v>Rural</c:v>
                </c:pt>
                <c:pt idx="1">
                  <c:v>African American</c:v>
                </c:pt>
                <c:pt idx="2">
                  <c:v>3+ co-morbidites</c:v>
                </c:pt>
                <c:pt idx="3">
                  <c:v>&lt; Age 65</c:v>
                </c:pt>
                <c:pt idx="4">
                  <c:v>Death during year</c:v>
                </c:pt>
              </c:strCache>
            </c:strRef>
          </c:cat>
          <c:val>
            <c:numRef>
              <c:f>Sheet1!$B$2:$B$6</c:f>
              <c:numCache>
                <c:formatCode>General</c:formatCode>
                <c:ptCount val="5"/>
                <c:pt idx="0">
                  <c:v>-25</c:v>
                </c:pt>
                <c:pt idx="1">
                  <c:v>-24</c:v>
                </c:pt>
                <c:pt idx="2">
                  <c:v>-18</c:v>
                </c:pt>
                <c:pt idx="3">
                  <c:v>-16</c:v>
                </c:pt>
                <c:pt idx="4">
                  <c:v>-31</c:v>
                </c:pt>
              </c:numCache>
            </c:numRef>
          </c:val>
        </c:ser>
        <c:gapWidth val="55"/>
        <c:overlap val="100"/>
        <c:axId val="139888896"/>
        <c:axId val="139907072"/>
      </c:barChart>
      <c:catAx>
        <c:axId val="139888896"/>
        <c:scaling>
          <c:orientation val="minMax"/>
        </c:scaling>
        <c:axPos val="l"/>
        <c:majorTickMark val="none"/>
        <c:tickLblPos val="nextTo"/>
        <c:crossAx val="139907072"/>
        <c:crosses val="autoZero"/>
        <c:auto val="1"/>
        <c:lblAlgn val="ctr"/>
        <c:lblOffset val="100"/>
      </c:catAx>
      <c:valAx>
        <c:axId val="139907072"/>
        <c:scaling>
          <c:orientation val="minMax"/>
        </c:scaling>
        <c:axPos val="b"/>
        <c:majorGridlines/>
        <c:numFmt formatCode="General" sourceLinked="1"/>
        <c:majorTickMark val="none"/>
        <c:tickLblPos val="nextTo"/>
        <c:crossAx val="139888896"/>
        <c:crosses val="autoZero"/>
        <c:crossBetween val="between"/>
      </c:valAx>
      <c:spPr>
        <a:solidFill>
          <a:srgbClr val="800000"/>
        </a:solidFill>
      </c:spPr>
    </c:plotArea>
    <c:plotVisOnly val="1"/>
    <c:dispBlanksAs val="gap"/>
  </c:chart>
  <c:txPr>
    <a:bodyPr/>
    <a:lstStyle/>
    <a:p>
      <a:pPr>
        <a:defRPr sz="1800"/>
      </a:pPr>
      <a:endParaRPr lang="en-US"/>
    </a:p>
  </c:txPr>
  <c:externalData r:id="rId2"/>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0.17925</cdr:x>
      <cdr:y>0.07772</cdr:y>
    </cdr:from>
    <cdr:to>
      <cdr:x>0.29246</cdr:x>
      <cdr:y>0.17098</cdr:y>
    </cdr:to>
    <cdr:sp macro="" textlink="">
      <cdr:nvSpPr>
        <cdr:cNvPr id="2" name="TextBox 1"/>
        <cdr:cNvSpPr txBox="1"/>
      </cdr:nvSpPr>
      <cdr:spPr>
        <a:xfrm xmlns:a="http://schemas.openxmlformats.org/drawingml/2006/main">
          <a:off x="1447838" y="381000"/>
          <a:ext cx="914420" cy="45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smtClean="0">
              <a:solidFill>
                <a:srgbClr val="008000"/>
              </a:solidFill>
            </a:rPr>
            <a:t>-$</a:t>
          </a:r>
          <a:r>
            <a:rPr lang="en-US" sz="2000" b="1" dirty="0" smtClean="0">
              <a:solidFill>
                <a:srgbClr val="008000"/>
              </a:solidFill>
            </a:rPr>
            <a:t>31</a:t>
          </a:r>
          <a:endParaRPr lang="en-US" sz="2000" b="1" dirty="0">
            <a:solidFill>
              <a:srgbClr val="008000"/>
            </a:solidFill>
          </a:endParaRPr>
        </a:p>
      </cdr:txBody>
    </cdr:sp>
  </cdr:relSizeAnchor>
  <cdr:relSizeAnchor xmlns:cdr="http://schemas.openxmlformats.org/drawingml/2006/chartDrawing">
    <cdr:from>
      <cdr:x>0.57547</cdr:x>
      <cdr:y>0.17098</cdr:y>
    </cdr:from>
    <cdr:to>
      <cdr:x>0.68868</cdr:x>
      <cdr:y>0.35751</cdr:y>
    </cdr:to>
    <cdr:sp macro="" textlink="">
      <cdr:nvSpPr>
        <cdr:cNvPr id="3" name="TextBox 2"/>
        <cdr:cNvSpPr txBox="1"/>
      </cdr:nvSpPr>
      <cdr:spPr>
        <a:xfrm xmlns:a="http://schemas.openxmlformats.org/drawingml/2006/main">
          <a:off x="4648200" y="838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49114F0-3B1E-4A23-A757-0C71345CBD96}" type="datetimeFigureOut">
              <a:rPr lang="en-US"/>
              <a:pPr>
                <a:defRPr/>
              </a:pPr>
              <a:t>10/6/2013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04B06BD-163C-4AD1-B155-AD60D50F99F9}" type="slidenum">
              <a:rPr lang="en-US"/>
              <a:pPr>
                <a:defRPr/>
              </a:pPr>
              <a:t>‹#›</a:t>
            </a:fld>
            <a:endParaRPr lang="en-US"/>
          </a:p>
        </p:txBody>
      </p:sp>
    </p:spTree>
    <p:extLst>
      <p:ext uri="{BB962C8B-B14F-4D97-AF65-F5344CB8AC3E}">
        <p14:creationId xmlns="" xmlns:p14="http://schemas.microsoft.com/office/powerpoint/2010/main" val="8430510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report is an annotated version of a presentation given at the 2011 Annual Meeting of the American Society of Nephrology Meeting in Philadelphia November, 2011.</a:t>
            </a:r>
          </a:p>
          <a:p>
            <a:pPr eaLnBrk="1" hangingPunct="1">
              <a:spcBef>
                <a:spcPct val="0"/>
              </a:spcBef>
            </a:pPr>
            <a:endParaRPr lang="en-US" dirty="0" smtClean="0"/>
          </a:p>
          <a:p>
            <a:pPr eaLnBrk="1" hangingPunct="1">
              <a:spcBef>
                <a:spcPct val="0"/>
              </a:spcBef>
            </a:pPr>
            <a:r>
              <a:rPr lang="en-US" dirty="0" smtClean="0"/>
              <a:t>The original research was made possible by an unrestricted grant from Amgen, Inc to Dr. Alan Kliger and Dr. Fredric Finkelstein.  Alan S. Kliger, MD, is Clinical Professor of Medicine, Yale University School of Medicine and Chief Medical Officer, Hospital of St. Raphael, New Haven.  Fredric O. Finkelstein, MD is Clinical Professor of Medicine, Yale University School of Medicine, Section Chief of Nephrology at the Hospital of St. Raphael.  Dr. Kliger and Dr. Finkelstein have received research and consulting support from pharmaceutical companies and other health care organizations. </a:t>
            </a:r>
          </a:p>
          <a:p>
            <a:pPr eaLnBrk="1" hangingPunct="1">
              <a:spcBef>
                <a:spcPct val="0"/>
              </a:spcBef>
            </a:pPr>
            <a:r>
              <a:rPr lang="en-US" dirty="0" smtClean="0"/>
              <a:t> </a:t>
            </a:r>
          </a:p>
          <a:p>
            <a:pPr eaLnBrk="1" hangingPunct="1">
              <a:spcBef>
                <a:spcPct val="0"/>
              </a:spcBef>
            </a:pPr>
            <a:r>
              <a:rPr lang="en-US" dirty="0" smtClean="0"/>
              <a:t>John Kochevar, PhD, is president of Kochevar Research Associates.  Mark Stephens was formerly a Senior Associate at Kochevar Research Associates. Kochevar Research has conducted research and consulted on projects for Amgen Inc., Eli Lily Inc., Pfizer Inc., Health Dialog,  and other health care companies. Mr. Stephens is currently consulting on dialysis-related projects for Amgen Inc. and Dialysis Consulting Group, Seattle. </a:t>
            </a:r>
          </a:p>
          <a:p>
            <a:pPr eaLnBrk="1" hangingPunct="1">
              <a:spcBef>
                <a:spcPct val="0"/>
              </a:spcBef>
            </a:pPr>
            <a:endParaRPr lang="en-US" dirty="0" smtClean="0"/>
          </a:p>
          <a:p>
            <a:pPr eaLnBrk="1" hangingPunct="1">
              <a:spcBef>
                <a:spcPct val="0"/>
              </a:spcBef>
            </a:pPr>
            <a:r>
              <a:rPr lang="en-US" dirty="0" smtClean="0"/>
              <a:t>Thanks to Mr. Larry Emerson, the NRAA, and NRAA members for their help on this study.</a:t>
            </a:r>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CD0710-EBE9-404D-AFC7-A5B14545D94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r>
              <a:rPr lang="en-US" dirty="0" smtClean="0"/>
              <a:t>These tables show the average differences between Medicare payments in 2009 and projected payments under the PPS (projected to 2011).   Payments for the average patient were projected to be reduced by approximately $15 per treatment (Tx) or $1,500 a year. </a:t>
            </a:r>
          </a:p>
          <a:p>
            <a:pPr eaLnBrk="1" hangingPunct="1">
              <a:spcBef>
                <a:spcPct val="0"/>
              </a:spcBef>
            </a:pPr>
            <a:endParaRPr lang="en-US" dirty="0" smtClean="0"/>
          </a:p>
          <a:p>
            <a:pPr eaLnBrk="1" hangingPunct="1">
              <a:spcBef>
                <a:spcPct val="0"/>
              </a:spcBef>
            </a:pPr>
            <a:r>
              <a:rPr lang="en-US" dirty="0" smtClean="0"/>
              <a:t>Income losses were highly concentrated, with a small portion of patients accounting for a majority of losses.  The top quintile (20%, 608) of patients had income reductions of approximately $102 per treatment.  Over the course of their 2009 treatments, patients in this quintile had </a:t>
            </a:r>
            <a:r>
              <a:rPr lang="en-US" u="sng" dirty="0" smtClean="0"/>
              <a:t>average income losses of approximately $10,000 .</a:t>
            </a:r>
            <a:r>
              <a:rPr lang="en-US" dirty="0" smtClean="0"/>
              <a:t>  On average they had only 99 treatments. A high proportion of these patients in the highest loss quintile died during the year.         </a:t>
            </a:r>
          </a:p>
          <a:p>
            <a:pPr eaLnBrk="1" hangingPunct="1">
              <a:spcBef>
                <a:spcPct val="0"/>
              </a:spcBef>
            </a:pPr>
            <a:endParaRPr lang="en-US" dirty="0" smtClean="0"/>
          </a:p>
          <a:p>
            <a:pPr eaLnBrk="1" hangingPunct="1">
              <a:spcBef>
                <a:spcPct val="0"/>
              </a:spcBef>
            </a:pPr>
            <a:r>
              <a:rPr lang="en-US" dirty="0" smtClean="0"/>
              <a:t>The PPS has an adjustment for high cost (outlier) patients.  The adjustment is very complex; here is a brief summary:</a:t>
            </a:r>
          </a:p>
          <a:p>
            <a:pPr eaLnBrk="1" hangingPunct="1">
              <a:spcBef>
                <a:spcPct val="0"/>
              </a:spcBef>
            </a:pPr>
            <a:endParaRPr lang="en-US" dirty="0" smtClean="0"/>
          </a:p>
          <a:p>
            <a:pPr eaLnBrk="1" hangingPunct="1">
              <a:spcBef>
                <a:spcPct val="0"/>
              </a:spcBef>
            </a:pPr>
            <a:r>
              <a:rPr lang="en-US" dirty="0" smtClean="0"/>
              <a:t>UMKECC recognized the possibility of very expensive patients who would not be covered under a bundled payment system.  They tried to address the problem in a budget neutral fashion by removing one percent from the estimated base payments for </a:t>
            </a:r>
            <a:r>
              <a:rPr lang="en-US" u="sng" dirty="0" smtClean="0"/>
              <a:t>all patients </a:t>
            </a:r>
            <a:r>
              <a:rPr lang="en-US" dirty="0" smtClean="0"/>
              <a:t>to fund an outlier payment provision that would cover </a:t>
            </a:r>
            <a:r>
              <a:rPr lang="en-US" u="sng" dirty="0" smtClean="0"/>
              <a:t>some of the costs </a:t>
            </a:r>
            <a:r>
              <a:rPr lang="en-US" dirty="0" smtClean="0"/>
              <a:t>for formerly separate billable services for the most costly patients.  The outlier payment formula includes a “doughnut hole” of $155 in separately billable costs per treatment which must be absorbed by the facility.  After this point facilities are reimbursed for 80% of costs above bundled payment and the doughnut hole.  (These calculations are all adjusted by the local wage adjustor and the patient case mix adjustor.)  </a:t>
            </a:r>
          </a:p>
          <a:p>
            <a:pPr eaLnBrk="1" hangingPunct="1">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In our sample, the total costs for 2009 separately billed services were </a:t>
            </a:r>
            <a:r>
              <a:rPr lang="en-US" sz="1200" kern="1200" dirty="0" smtClean="0">
                <a:solidFill>
                  <a:schemeClr val="tx1"/>
                </a:solidFill>
                <a:latin typeface="+mn-lt"/>
                <a:ea typeface="+mn-ea"/>
                <a:cs typeface="+mn-cs"/>
              </a:rPr>
              <a:t>$26,966,427.  According to our calculations, under the PPS bundle the facilities would receive $20,626,083 .  This leaves $6,340,344 not covered.  There were 263 patients eligible for outlier payments, for 794 months and more than 8000 treatments, but because of the donut hole in the outlier formula, only $398,941 is eligible for an outlier payment, and only 80 percent is paid, or $319,153.  So, the facilities would not be covered for approximately $6,000,000 that were previously paid under the CR/SB system.   </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The following slides show the characteristics of patients who would gain or lose income under the bundle and how much EPA use accounts for the gains and losses.</a:t>
            </a: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  </a:t>
            </a:r>
          </a:p>
          <a:p>
            <a:pPr eaLnBrk="1" hangingPunct="1">
              <a:spcBef>
                <a:spcPct val="0"/>
              </a:spcBef>
            </a:pPr>
            <a:r>
              <a:rPr lang="en-US" dirty="0" smtClean="0"/>
              <a:t>UMKECC noted several potential problems that might occur because of the way they treated outliers in their development of the PPS.  We did not analyze this in detail, but a simple calculation shows a problem.  In the development of the PPS model they removed 1% of total payments to cover outlier payments.  In our sample, the outlier payments of $319,193  are only 0.4 percent of total payments (</a:t>
            </a:r>
            <a:r>
              <a:rPr lang="en-US" sz="1200" kern="1200" dirty="0" smtClean="0">
                <a:solidFill>
                  <a:schemeClr val="tx1"/>
                </a:solidFill>
                <a:latin typeface="+mn-lt"/>
                <a:ea typeface="+mn-ea"/>
                <a:cs typeface="+mn-cs"/>
              </a:rPr>
              <a:t>$77,258,482 )</a:t>
            </a:r>
            <a:r>
              <a:rPr lang="en-US" dirty="0" smtClean="0"/>
              <a:t>.  In other words, the model seems to have removed more money than planned.  </a:t>
            </a:r>
          </a:p>
          <a:p>
            <a:pPr eaLnBrk="1" hangingPunct="1">
              <a:spcBef>
                <a:spcPct val="0"/>
              </a:spcBef>
            </a:pPr>
            <a:endParaRPr lang="en-US" sz="1600" dirty="0" smtClean="0">
              <a:solidFill>
                <a:srgbClr val="FFC000"/>
              </a:solidFill>
            </a:endParaRPr>
          </a:p>
          <a:p>
            <a:pPr eaLnBrk="1" hangingPunct="1">
              <a:spcBef>
                <a:spcPct val="0"/>
              </a:spcBef>
            </a:pPr>
            <a:r>
              <a:rPr lang="en-US" sz="1600" dirty="0" smtClean="0">
                <a:solidFill>
                  <a:srgbClr val="FFC000"/>
                </a:solidFill>
              </a:rPr>
              <a:t>We conducted a number of analyses on the outlier payments (these results are reported from tables 5u and 5v).  The outlier calculations are complex and it is possible there were biases in the calculation methods used in development led to greater than planned reductions.  Or, our sample may have unusually high SB costs for some patients.  What seems to be clear from our analyses is that a small proportion of patients with high SB costs in the past will receive much lower payments in the future.   </a:t>
            </a:r>
          </a:p>
          <a:p>
            <a:pPr eaLnBrk="1" hangingPunct="1">
              <a:spcBef>
                <a:spcPct val="0"/>
              </a:spcBef>
            </a:pPr>
            <a:endParaRPr lang="en-US" dirty="0"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B424AF-95EA-4825-A848-E74A7659BFD0}"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question was “What patient factors account for gains / losses in revenues under the PPS.”  We looked at comorbidities, ESA use, patient demographics and facility factors. This table shows some of the most important factors.  Patients who died in 2009, Black patients, and patients in rural facilities showed larger payment declines under the bundle than others.  These characteristics were not included in the payment model.   Patients that were new to dialysis in 2009 showed substantial payment increases under the PPS compared to payments actually received in 2009.  </a:t>
            </a:r>
          </a:p>
          <a:p>
            <a:endParaRPr lang="en-US" dirty="0" smtClean="0"/>
          </a:p>
          <a:p>
            <a:r>
              <a:rPr lang="en-US" dirty="0" smtClean="0"/>
              <a:t>Comorbidities.  The PPS provides additional payments for a limited number of comorbidities, based on a UM-KECC multiple regression analyses.  The regression analyses did not include certain comorbidities thought to be related to patient costs (e.g. diabetes, peripheral vascular disease).  It did not account for interactions between comorbidities, or for multiple comorbidities.   We suspected this analysis approach might lead to underpayment for patients with higher comorbidity burdens.</a:t>
            </a:r>
          </a:p>
          <a:p>
            <a:r>
              <a:rPr lang="en-US" dirty="0" smtClean="0"/>
              <a:t> </a:t>
            </a:r>
          </a:p>
          <a:p>
            <a:r>
              <a:rPr lang="en-US" dirty="0" smtClean="0"/>
              <a:t>We conducted a thorough literature review and asked physicians, nurses and financial administrators which patient characteristics were most costly.  ESAs were the major cost for costly patients, and they mentioned a long list of comorbidities they felt were associated with anemia. We also included the CMS comorbidities used in the CMS payment adjustors.  All these factors were included in patient check lists containing 23 comorbidities which were coded by nurses from patient chart data.  </a:t>
            </a:r>
          </a:p>
          <a:p>
            <a:endParaRPr lang="en-US" dirty="0" smtClean="0"/>
          </a:p>
          <a:p>
            <a:r>
              <a:rPr lang="en-US" dirty="0" smtClean="0"/>
              <a:t>Twelve of the comorbidities were significantly associated (F-test, P&lt; 0.05) with higher volume of ESA use: HIV, Hemolytic/sickle cell </a:t>
            </a:r>
            <a:r>
              <a:rPr lang="en-US" dirty="0" err="1" smtClean="0"/>
              <a:t>anemias</a:t>
            </a:r>
            <a:r>
              <a:rPr lang="en-US" dirty="0" smtClean="0"/>
              <a:t>, Cancer, Diabetes, PVD, SHPT, Pneumonia, Septicemia, GI Bleed, Inability to Ambulate, Inability to Transfer, Needs Assistance with ADL.  In reviewing the research results, several clinicians attributed the last three comorbidities (inability to ambulate, etc.) to multiple amputations. </a:t>
            </a:r>
          </a:p>
          <a:p>
            <a:endParaRPr lang="en-US" dirty="0" smtClean="0"/>
          </a:p>
          <a:p>
            <a:r>
              <a:rPr lang="en-US" dirty="0" smtClean="0"/>
              <a:t>The PPS case mix adjustors pay for only one comorbidity at a time, the highest if there is more than one.  In developing the PPS UMKECC did not account for interactions or for multiple comorbidities.  We hypothesized that patients with multiple comorbidities would be require more medications and other supplies and services.  Our analysis found that multiple comorbidities required more ESAs.  For example, the average patient with one comorbidity required an average of 5,400 units of EPO per treatment, and the average patient with four or more comorbidities required 6,800 units (F = 8.8, p. &lt; 0.000).    </a:t>
            </a:r>
          </a:p>
          <a:p>
            <a:endParaRPr lang="en-US" dirty="0" smtClean="0"/>
          </a:p>
          <a:p>
            <a:r>
              <a:rPr lang="en-US" dirty="0" smtClean="0"/>
              <a:t>We also examined interactions, for example, the relationship between patient demographics and ESA use.  African Americans were more costly to treat, but the effect was due primarily to patients under 65 years of age, and male.  </a:t>
            </a:r>
          </a:p>
          <a:p>
            <a:endParaRPr lang="en-US" dirty="0" smtClean="0"/>
          </a:p>
          <a:p>
            <a:r>
              <a:rPr lang="en-US" dirty="0" smtClean="0"/>
              <a:t>The course of the patient treatment was highly related to payment gains and losses.  Compared to the old payment model, patients new to dialysis would receive much higher payments than in the past, on average $54 per treatment more.  These gains last for four months while the new</a:t>
            </a:r>
            <a:r>
              <a:rPr lang="en-US" baseline="0" dirty="0" smtClean="0"/>
              <a:t> to dialysis </a:t>
            </a:r>
            <a:r>
              <a:rPr lang="en-US" dirty="0" smtClean="0"/>
              <a:t>case mix adjustor is in effect, after which the payment gains turn into payment reductions.  Patients who were not new to dialysis lost income on average, and patients who died in the payment year saw their payment reduced much more on average under the bundle.  </a:t>
            </a:r>
          </a:p>
          <a:p>
            <a:endParaRPr lang="en-US" dirty="0" smtClean="0"/>
          </a:p>
          <a:p>
            <a:r>
              <a:rPr lang="en-US" dirty="0" smtClean="0"/>
              <a:t>Heavy use of ESAs was a contributing factor in income losses only for the quintile with the highest income reductions.  We treated any dose over 5000 units per treatment as excess, and calculated the costs of the excess ESA doses</a:t>
            </a:r>
            <a:r>
              <a:rPr lang="en-US" baseline="0" dirty="0" smtClean="0"/>
              <a:t> </a:t>
            </a:r>
            <a:r>
              <a:rPr lang="en-US" dirty="0" smtClean="0"/>
              <a:t>as a proportion of total income reductions.  ESA use over 5000 units per treatment amounted to approximately 60 percent of the income reduction in this quintile, but much less in the other quintiles.  Tests, supplies, and other costs that are no longer separately billable under the bundle were major factors in income</a:t>
            </a:r>
            <a:r>
              <a:rPr lang="en-US" baseline="0" dirty="0" smtClean="0"/>
              <a:t> </a:t>
            </a:r>
            <a:r>
              <a:rPr lang="en-US" dirty="0" smtClean="0"/>
              <a:t>losses under the PPS.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patient characteristics in this table were among the factors most likely to be</a:t>
            </a:r>
            <a:r>
              <a:rPr lang="en-US" baseline="0" dirty="0" smtClean="0"/>
              <a:t> associated with income reductions</a:t>
            </a:r>
            <a:r>
              <a:rPr lang="en-US" dirty="0" smtClean="0"/>
              <a:t> experienced by facilities.  In other analyses we found that they interact in combination.  That is, an African American patient </a:t>
            </a:r>
            <a:r>
              <a:rPr lang="en-US" u="sng" dirty="0" smtClean="0"/>
              <a:t>and</a:t>
            </a:r>
            <a:r>
              <a:rPr lang="en-US" dirty="0" smtClean="0"/>
              <a:t> less than 65 years of age </a:t>
            </a:r>
            <a:r>
              <a:rPr lang="en-US" u="sng" dirty="0" smtClean="0"/>
              <a:t>and</a:t>
            </a:r>
            <a:r>
              <a:rPr lang="en-US" dirty="0" smtClean="0"/>
              <a:t> who dies in the course of treatment lost more revenue under the bundle than patients who had only one of these characteristics. </a:t>
            </a:r>
          </a:p>
          <a:p>
            <a:endParaRPr lang="en-US" dirty="0" smtClean="0"/>
          </a:p>
          <a:p>
            <a:r>
              <a:rPr lang="en-US" dirty="0" smtClean="0"/>
              <a:t>This chart shows  that multiple comorbidities were associated with higher income losses.  UMKECC decided not to include diabetes or PVD as potentially costly comorbidities when they developed their case mix adjustors.   In this sample, diabetics and patients with peripheral vascular disease used more ESAs than other patients. Patients who had both diabetes </a:t>
            </a:r>
            <a:r>
              <a:rPr lang="en-US" u="sng" dirty="0" smtClean="0"/>
              <a:t>and</a:t>
            </a:r>
            <a:r>
              <a:rPr lang="en-US" dirty="0" smtClean="0"/>
              <a:t> PVD used significantly more than either comorbidity alone. </a:t>
            </a:r>
          </a:p>
          <a:p>
            <a:endParaRPr lang="en-US" dirty="0" smtClean="0"/>
          </a:p>
          <a:p>
            <a:r>
              <a:rPr lang="en-US" dirty="0" smtClean="0"/>
              <a:t>Some facilities had higher proportions of patients with large</a:t>
            </a:r>
            <a:r>
              <a:rPr lang="en-US" baseline="0" dirty="0" smtClean="0"/>
              <a:t> income reductions </a:t>
            </a:r>
            <a:r>
              <a:rPr lang="en-US" dirty="0" smtClean="0"/>
              <a:t>than others.  When the payment model was developed it was assumed that each individual facility would have approximately the same proportions of high cost and low cost patients.   This was not the case in the Reality Check sample.  Some facilities had almost twice as many diabetic patients than others, and some facilities had twice the proportion of patients with diabetes and PVD.  Rural facilities were more likely to have greater proportions of patients with high comorbidity burdens, as did facilities which treated nursing home residents.  Small inner city facilities who treated indigent patients lacking secondary insurance also had higher proportions of patients with multiple comorbidities.</a:t>
            </a:r>
          </a:p>
          <a:p>
            <a:endParaRPr lang="en-US" dirty="0" smtClean="0"/>
          </a:p>
          <a:p>
            <a:r>
              <a:rPr lang="en-US" dirty="0" smtClean="0"/>
              <a:t> Following tables show more details of the comorbidity analyses.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the initial design of the PPS payment model UM-KECC examined the relationship between comorbidities (derived from the 2728, physician claims, and hospital claims) and SB payments.   </a:t>
            </a:r>
          </a:p>
          <a:p>
            <a:endParaRPr lang="en-US" dirty="0" smtClean="0"/>
          </a:p>
          <a:p>
            <a:r>
              <a:rPr lang="en-US" dirty="0" smtClean="0"/>
              <a:t>They included some comorbidities in regression analyses and excluded others.  For example, they excluded diabetes from their analysis because it was too frequent a diagnosis and they felt it would inflate payments.  The reasoning was widely criticized during the comment period. </a:t>
            </a:r>
          </a:p>
          <a:p>
            <a:endParaRPr lang="en-US" dirty="0" smtClean="0"/>
          </a:p>
          <a:p>
            <a:r>
              <a:rPr lang="en-US" dirty="0" smtClean="0"/>
              <a:t>We reasoned that the comorbidities noted by facility clinicians and nurses would be a more valid and reliable predictors of SB costs as reflected in the SB payments.  We made a list of comorbidities known to be associated with medication use and other costs, and we interviewed nurses and physicians for their recommendations on costly comorbidities.  We included comorbidities from the UM-KECC first analysis and second (final) list of  case mix adjustors.  We organized the resulting 23 comorbidities in a check list and trained nurses who worked with the patients to fill out one form on each patient.  They checked whether each patient had a comorbidity as recorded as a diagnosis in the patient charts with an ICD-9 code. We also asked them to indicate whether they thought a patient had a comorbidity that was not a formal documented diagnosis.  We made this second measurement because nursing staff told us they felt that some diagnoses were not consistently checked or entered into patient charts.  The results reported here are formal clinician diagnoses reported in patient charts.  They were more likely to be associated with ESA use than the “suspected” comorbidities reported in our forms by the nurses, but not in the patient charts. </a:t>
            </a:r>
          </a:p>
          <a:p>
            <a:endParaRPr lang="en-US" dirty="0" smtClean="0"/>
          </a:p>
          <a:p>
            <a:r>
              <a:rPr lang="en-US" dirty="0" smtClean="0"/>
              <a:t>We used ESA use as the dependent variable because ESAs were the largest costs in the SB payments.  We compared reported ESA use for patients with and without comorbidities first independently and then in combination with other comorbidities.  The ESA dependent variable data was skewed; some patient used much more than others.  ESA use also varied highly from month to month. We did not transform the skewed distributions.  Transforming changes the variable so it is more acceptable for use in regression analysis but it distorts the underlying measurement properties of variables.  Some patients used much more EPO than others.  We used simple F tests on the full distributions and did median splits of ESA use for each patient and did Chi Square tests. Our results indicate that 12 out of 23 comorbidities were significantly associated with higher use of ESAs.  </a:t>
            </a:r>
          </a:p>
          <a:p>
            <a:endParaRPr lang="en-US" dirty="0" smtClean="0"/>
          </a:p>
          <a:p>
            <a:r>
              <a:rPr lang="en-US" dirty="0" smtClean="0"/>
              <a:t>The PPS applies case mix adjustors only one at a time in a payment.  Our results here and in the following tables suggest that the PPS payment formula excluded important comorbidities in development of the case mix adjustors, that patients who have more comorbidities require more medications and services (beyond ESAs alone).  Some facilities had more patients who had more comorbidities than patients in other facilities.  Diabetes and peripheral vascular disease, for example, was not randomly distributed across facilities.  Patients with both diabetes and peripheral </a:t>
            </a:r>
            <a:r>
              <a:rPr lang="en-US" smtClean="0"/>
              <a:t>vascular disease had much      </a:t>
            </a:r>
            <a:endParaRPr lang="en-US" dirty="0" smtClean="0"/>
          </a:p>
          <a:p>
            <a:endParaRPr lang="en-US" dirty="0" smtClean="0"/>
          </a:p>
          <a:p>
            <a:r>
              <a:rPr lang="en-US" dirty="0" smtClean="0"/>
              <a:t>According to these results, the PPS bundled payment system will not compensate facilities with sicker patients as they did in the past. </a:t>
            </a:r>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UM-KECC developed the PPS payment model they did not account for interactions between comorbidities in their regression models.  Nor did they account for additive effects of multiple comorbidities.  </a:t>
            </a:r>
          </a:p>
          <a:p>
            <a:endParaRPr lang="en-US" dirty="0" smtClean="0"/>
          </a:p>
          <a:p>
            <a:r>
              <a:rPr lang="en-US" dirty="0" smtClean="0"/>
              <a:t>Facilities told us their sicker patients had more comorbidities, required more treatment care, more medications, and more supplies.  </a:t>
            </a:r>
          </a:p>
          <a:p>
            <a:endParaRPr lang="en-US" dirty="0" smtClean="0"/>
          </a:p>
          <a:p>
            <a:r>
              <a:rPr lang="en-US" dirty="0" smtClean="0"/>
              <a:t>In this analysis we added up ICD-9 comorbidities which were significantly related to ESA use. (ESA costs, units and patient average gains and losses are rounded to three significant digits to facilitate table reading.) Patients with multiple comorbidities had higher ESA use and will lose more revenue under the bundle.  The total losses were only partly due to ESA use; in general, patients with more comorbidities used more of other medications, tests and supplies. </a:t>
            </a:r>
          </a:p>
          <a:p>
            <a:endParaRPr lang="en-US" dirty="0" smtClean="0"/>
          </a:p>
          <a:p>
            <a:r>
              <a:rPr lang="en-US" dirty="0" smtClean="0"/>
              <a:t>We did multiple analysis of the ESA cost for each comorbidity alone, and for combinations of comorbidities, and for interactions with sex, race and age.  There were many significant interactions.  Under these conditions – non linear dependent variables and interactions between independent variables -  regression analysis will not produce reliable or valid results.</a:t>
            </a:r>
          </a:p>
          <a:p>
            <a:endParaRPr lang="en-US" dirty="0" smtClean="0"/>
          </a:p>
          <a:p>
            <a:r>
              <a:rPr lang="en-US" dirty="0" smtClean="0"/>
              <a:t>Sicker patients cost more to treat.  Some facilities have a higher proportion of sicker patients.  These facilities tended to be rural, or to have a higher proportion of black patients.  Facilities which have more such patients will lose more money under the bundle.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What factors account for differences in gains/losses per facility?</a:t>
            </a:r>
          </a:p>
          <a:p>
            <a:endParaRPr lang="en-US" dirty="0" smtClean="0"/>
          </a:p>
          <a:p>
            <a:r>
              <a:rPr lang="en-US" dirty="0" smtClean="0"/>
              <a:t>We divided facilities into quintiles on the basis of their average gains/losses/tx and cross tabulated the quintiles with facility and patient characteristics.  Differences were tested with F-tests for continuous variables and chi-square for percentages.  We examined differences in ESA use, treatments, patient outcomes, comorbidities, and facility characteristics.  This table shows only a small part of the results, but is illustrative.  </a:t>
            </a:r>
          </a:p>
          <a:p>
            <a:endParaRPr lang="en-US" dirty="0" smtClean="0"/>
          </a:p>
          <a:p>
            <a:r>
              <a:rPr lang="en-US" dirty="0" smtClean="0"/>
              <a:t>Note that facilities which lost the most money under the PPS and those which gained the most money included a number of smaller facilities – fewer patients per facility.   Four of the facilities which would lose the most under the PPS were rural compared to only one of the facilities which will gain the largest amount.   </a:t>
            </a:r>
          </a:p>
          <a:p>
            <a:endParaRPr lang="en-US" dirty="0" smtClean="0"/>
          </a:p>
          <a:p>
            <a:r>
              <a:rPr lang="en-US" dirty="0" smtClean="0"/>
              <a:t>The single largest difference was in the number of high cost patients.  Facilities which had the largest losses had the largest proportion of high cost patients.  </a:t>
            </a:r>
          </a:p>
          <a:p>
            <a:endParaRPr lang="en-US" dirty="0" smtClean="0"/>
          </a:p>
          <a:p>
            <a:r>
              <a:rPr lang="en-US" dirty="0" smtClean="0"/>
              <a:t>The facilities with the largest number of high cost patients also tended to have the highest patient burdens.  They tended to have more minority patients and their patients had more comorbidities.  But, the relationships between the various hypothetical causative factors were not entirely consistent or linear.  For example, some facilities with a high proportion of patients with multiple comorbidities, managed those patients with less ESA, and had fewer minority patients.  If they use less ESAs and have more patients new to dialysis they lose less money.</a:t>
            </a:r>
          </a:p>
          <a:p>
            <a:endParaRPr lang="en-US" dirty="0" smtClean="0"/>
          </a:p>
          <a:p>
            <a:r>
              <a:rPr lang="en-US" dirty="0" smtClean="0"/>
              <a:t>This analysis suggests that facility practices (e.g. higher ESA use) </a:t>
            </a:r>
            <a:r>
              <a:rPr lang="en-US" u="sng" dirty="0" smtClean="0"/>
              <a:t>interact</a:t>
            </a:r>
            <a:r>
              <a:rPr lang="en-US" dirty="0" smtClean="0"/>
              <a:t> with patient burden and lead to higher cost patients. Under the bundle, these facilities will lose more money than others.  They may be able to reduce some costs through reduction of EPO but they will still probably lose more money because they have more patients who require more tests, medications and supplies.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PPS model was developed based on 2007 payment data.  This included ESAs included in separate billable payment in 2007.  The PPS bundle now includes a basic payment of $53 for ESA per treatment.  This payment is adjusted by facility wage adjustor, and by individual patient adjustors.  On average this leads to a bundled payment of approximately $57 per treatment. </a:t>
            </a:r>
          </a:p>
          <a:p>
            <a:endParaRPr lang="en-US" dirty="0" smtClean="0"/>
          </a:p>
          <a:p>
            <a:r>
              <a:rPr lang="en-US" dirty="0" smtClean="0"/>
              <a:t>Many of our SDOs told us they were not using much EPO in 2007 because it was expensive and their CMS reimbursement levels were set to regional wholesale prices that were lower than their local purchase costs.  For some facilities ESA use was even lower by 2009.   They were responding to CMS notices recommending lower Hgb guideline dosages, or trying subcutaneous injections, or experimenting with lower dosing in anticipation of the PPS. </a:t>
            </a:r>
          </a:p>
          <a:p>
            <a:endParaRPr lang="en-US" dirty="0" smtClean="0"/>
          </a:p>
          <a:p>
            <a:r>
              <a:rPr lang="en-US" dirty="0" smtClean="0"/>
              <a:t>We were concerned that some facilities in our sample joined our study because they knew their ESA use was high and they wanted to check the potential losses in revenue under the proposed bundle.  Our first step was to compare ESA use in our facilities to  a national sample to determine if our sample had higher ESA use.  </a:t>
            </a:r>
          </a:p>
          <a:p>
            <a:endParaRPr lang="en-US" dirty="0" smtClean="0"/>
          </a:p>
          <a:p>
            <a:r>
              <a:rPr lang="en-US" dirty="0" smtClean="0"/>
              <a:t>We did a separate analysis of the SB/CR treatment costs from the 2009 Dialysis Facility cost reports in the Cost Report file, and tabulated the results by ownership type (LDO, MDO, SDO) and by urbanicity (Urban, Suburban, Rural USDA RUCA codes from zip codes.) We did not include interest costs because they were irregularly reported.  The average cost per treatment for 3077 LDOs was $328.  For 630 MDOs, $305.  And for 538 SDOs, $275.   LDO treatment costs were 60% higher than SDOs. Treatments at urban LDOs and MDOs were a little more expensive than their rural counter parts.  The reverse was true for SDOs:  Treatments at rural SDO facilities were a little more expensive.  The differences were not strong, but they tended to support what our facilities told us.  The variation in total costs per treatment and ESAs was also much higher in rural SDOs. A few had very high costs.  We were told by two sources that physicians at rural facilities often provide a much wider variety of services because patients do not have access to other treatment in their communities. Lacking services, their patient are also much sicker when they finally do get treatment.   </a:t>
            </a:r>
          </a:p>
          <a:p>
            <a:endParaRPr lang="en-US" dirty="0" smtClean="0"/>
          </a:p>
          <a:p>
            <a:r>
              <a:rPr lang="en-US" dirty="0" smtClean="0"/>
              <a:t>We also calculated average ESA treatment costs from data in the 2009 Facility Cost Reports.  First we eliminated outliers of more than $800 total costs per treatment (n=120) or less than $100 (N=1).  (We adjusted the averages for inflation to 2011 dollars for the table in this slide).  About 45% of the difference in costs per treatment between LDOs and SDOs were due to higher costs for ESA use at the LDOs.</a:t>
            </a:r>
          </a:p>
          <a:p>
            <a:endParaRPr lang="en-US" dirty="0" smtClean="0"/>
          </a:p>
          <a:p>
            <a:r>
              <a:rPr lang="en-US" dirty="0" smtClean="0"/>
              <a:t>We have some concerns about the data reported in the Cost Reports.  First, probably 10 percent of the SDOs who filed a cost report in 2009 are now LDOs.  Second, a significant proportion of SDOs failed to file their Cost Reports in 2009.    </a:t>
            </a:r>
          </a:p>
          <a:p>
            <a:endParaRPr lang="en-US" dirty="0" smtClean="0"/>
          </a:p>
          <a:p>
            <a:r>
              <a:rPr lang="en-US" dirty="0" smtClean="0"/>
              <a:t>Our sample facilities reported higher ESA use (reimbursements) than the average SDO in the cost reports.  There was high variation in ESA use and costs both across and within facilities (among patients).  The eight facilities losing the most revenue under the PPS used almost one-third more EPO per patient per year compared to the eight facilities which will gain revenue.  Two facilities of the eight with higher ESA use actually told us it was a source of increased revenue.  </a:t>
            </a:r>
          </a:p>
          <a:p>
            <a:endParaRPr lang="en-US" dirty="0" smtClean="0"/>
          </a:p>
          <a:p>
            <a:r>
              <a:rPr lang="en-US" dirty="0" smtClean="0"/>
              <a:t>Did ESA use make a difference in Hgb levels? The differences in average patient Hgb across the facilities arranged in five quintiles by loss/gain were statistically significant but small (11.5 for the highest ESA users vs. 11.3 for the lowest).  Examination of patient differences within facilities indicated that several high use facilities had a higher proportion of patients receiving very high doses of ESAs.  It appears from the monthly treatment records that patients with lower Hgb (below 11), and nonresponsive, were given very high doses of ESAs.  For most facilities,  however, ESA use in excess of the base rate $53 allocation was only one of several expenses under the old SB model that led to lost revenue under the PPS.  </a:t>
            </a:r>
          </a:p>
          <a:p>
            <a:endParaRPr lang="en-US" dirty="0" smtClean="0"/>
          </a:p>
          <a:p>
            <a:r>
              <a:rPr lang="en-US" dirty="0" smtClean="0"/>
              <a:t>In our sample ESA use was a function of facility practices and patient characteristics.  Some facilities continued to give non reactive patients higher ESA doses.  At other facilities the average ESA dose was higher because so many patients had PVD, diabetes, and infections.       </a:t>
            </a:r>
          </a:p>
          <a:p>
            <a:endParaRPr lang="en-US" dirty="0" smtClean="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Out of the total sample 15 SDOs agreed to be interviewed.  Among these, 10 provided detailed financials (e.g. Net Operating Income, EBIDA, etc.)</a:t>
            </a:r>
          </a:p>
          <a:p>
            <a:endParaRPr lang="en-US" dirty="0" smtClean="0"/>
          </a:p>
          <a:p>
            <a:r>
              <a:rPr lang="en-US" dirty="0" smtClean="0"/>
              <a:t>No clear patterns emerged.  Financials and accounting were run by outside services for about half of the units reporting.  Business owners had only a partial understanding of their financial status and potential short falls under the bundle.  Although most were for-profit organizations, many of the organizations had commitments to hospitals and nursing homes that introduced non-profit obligations.  </a:t>
            </a:r>
          </a:p>
          <a:p>
            <a:endParaRPr lang="en-US" dirty="0" smtClean="0"/>
          </a:p>
          <a:p>
            <a:r>
              <a:rPr lang="en-US" dirty="0" smtClean="0"/>
              <a:t>Three quarters of respondents reported decreases in the following:  Numbers of private pay patients, HMO payments/tx, State Medicaid payments, patient copays, and recoverable copays.</a:t>
            </a:r>
          </a:p>
          <a:p>
            <a:endParaRPr lang="en-US" dirty="0" smtClean="0"/>
          </a:p>
          <a:p>
            <a:r>
              <a:rPr lang="en-US" dirty="0" smtClean="0"/>
              <a:t>Of the 15 SDOs, two were considering the closure of units for financial reasons.  The units were losing money and unlikely to become profitable because the number of treatments was too small to support their overhead, and their payer mix did not include any private insurance.  Their patients  also had complex comorbidity burdens and required intensive staff care.  Both units were owned by small chains who had profitable units.  They had to decide whether to subsidize their income losing facilities.  Several facility owners said their units were marginally profitable and the amount of effort to keep them open was not justified by their income.  They had tried to sell their facilities but were unsuccessful  The individual financial records they gave us appeared to supported their statements.       </a:t>
            </a:r>
          </a:p>
          <a:p>
            <a:endParaRPr lang="en-US" dirty="0" smtClean="0"/>
          </a:p>
          <a:p>
            <a:r>
              <a:rPr lang="en-US" dirty="0" smtClean="0"/>
              <a:t>Several urban facilities with three or more shifts per day, </a:t>
            </a:r>
            <a:r>
              <a:rPr lang="en-US" u="sng" dirty="0" smtClean="0"/>
              <a:t>and good financial controls</a:t>
            </a:r>
            <a:r>
              <a:rPr lang="en-US" dirty="0" smtClean="0"/>
              <a:t>, said they would still be profitable even if there was a 5 percent cut in their Medicare incomes.  Several others would be at a breakeven point after Medicare reductions.  It meant they could not improve their facilities infrastructure and that they might lose staff to urban facilities.  </a:t>
            </a:r>
          </a:p>
          <a:p>
            <a:endParaRPr lang="en-US" dirty="0" smtClean="0"/>
          </a:p>
          <a:p>
            <a:r>
              <a:rPr lang="en-US" dirty="0" smtClean="0"/>
              <a:t>The main finding of the financial interviews was that SDOs varied significantly in their income sources and costs.  Reducing their payments in a one-size-fits all payment bundle will arbitrarily increase payments to some facilities which were already profitable and reduce payments to struggling facilities whose problems (geographic, structural, or patient based) were circumstantial rather </a:t>
            </a:r>
            <a:r>
              <a:rPr lang="en-US" smtClean="0"/>
              <a:t>than procedural.     </a:t>
            </a:r>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Twenty organizations completed their final interviews.  Respondents to these interviews included, at a minimum, a facility financial manager and the medical director.  Nurse administrators, accountants, and other clinicians also participated in some facilities.  We gave them a report on their total potential revenue gains or losses and tables showing the characteristics of their patients who lost or gained more than $4000 in income under the bundle.   Each final interview lasted between two and three hours. </a:t>
            </a:r>
          </a:p>
          <a:p>
            <a:endParaRPr lang="en-US" dirty="0" smtClean="0"/>
          </a:p>
          <a:p>
            <a:r>
              <a:rPr lang="en-US" dirty="0" smtClean="0"/>
              <a:t>We asked them to give their reactions to their revenue gains or losses, and how they planned to change their staffing, treatment practices and medications.    </a:t>
            </a:r>
          </a:p>
          <a:p>
            <a:endParaRPr lang="en-US" dirty="0" smtClean="0"/>
          </a:p>
          <a:p>
            <a:r>
              <a:rPr lang="en-US" dirty="0" smtClean="0"/>
              <a:t>When the research began, three small chain facilities were considering closing units.  By the end of the research period, after examining and launching cost cutting strategies, all decided to wait a year to determine if they could remain in business.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problem is high cost patients.  We asked the clinicians if they would counsel more patients and their families to go into hospice care instead of dialysis.  About 35 percent said “yes.”  Most were in California where Kaiser has a program which counsels patients and leads to a reduced dialysis admittance of the very ill.  The rest said “No,” that local custom was to dialyze patients until they were dead.  One nephrologist said that too many other physicians were dependent on income from these very ill, high cost patients.  If he counseled his patients to go into hospice he would not get any more referrals from other primary care or specialist physicians.  The nurse administrators at two facilities with a number of different nephrologists said they had clinicians who put patients in their facility even if it was clear they would only last a month or two because they wanted to collect their fees. The payment incentives and “local customs” are aligned for physicians to treat the very ill, and it could bankrupt some of these facilities.  </a:t>
            </a:r>
          </a:p>
          <a:p>
            <a:endParaRPr lang="en-US" dirty="0" smtClean="0"/>
          </a:p>
          <a:p>
            <a:r>
              <a:rPr lang="en-US" dirty="0" smtClean="0"/>
              <a:t>Even if ESA use declines sharply, facilities</a:t>
            </a:r>
            <a:r>
              <a:rPr lang="en-US" baseline="0" dirty="0" smtClean="0"/>
              <a:t> and hospitals will lose money on these </a:t>
            </a:r>
            <a:r>
              <a:rPr lang="en-US" dirty="0" smtClean="0"/>
              <a:t>high cost patients.  Some patients require much more nursing care, and if they don’t have good nursing care they get more infections, if they get infections they are sent to the hospital. If they are sent to the hospital they don’t get ESAs.  If they return to the facility from the hospital they have Hgb &lt;9, low quality of life and perhaps greater susceptibility to infections because they are pumped up with iron.  </a:t>
            </a:r>
          </a:p>
          <a:p>
            <a:endParaRPr lang="en-US" dirty="0" smtClean="0"/>
          </a:p>
          <a:p>
            <a:r>
              <a:rPr lang="en-US" dirty="0" smtClean="0"/>
              <a:t>Only two nephrologists reported discussing other options besides dialysis with their patients.  We have little evidence that nephrologists are following ASN guidelines on this matter. </a:t>
            </a:r>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CMS and UM-KECC projected the potential changes in payments for dialysis facilities but did not examine implications for facility finances and operations.  </a:t>
            </a:r>
          </a:p>
          <a:p>
            <a:endParaRPr lang="en-US" dirty="0" smtClean="0"/>
          </a:p>
          <a:p>
            <a:r>
              <a:rPr lang="en-US" dirty="0" smtClean="0"/>
              <a:t>The purpose of this study was to study, in detail, how CMS payments would change for specific patients and, in aggregate, for all Medicare patients in a sample of facilities.   We showed these changes to the facility clinicians and managers and asked how they would change patient treatments and facility  practices because of changes in payments.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About half of the facilities reported changing their EPO protocols in 2010.  More iron, less ESA and a shift to subcutaneous injections.</a:t>
            </a:r>
          </a:p>
          <a:p>
            <a:endParaRPr lang="en-US" dirty="0" smtClean="0"/>
          </a:p>
          <a:p>
            <a:r>
              <a:rPr lang="en-US" dirty="0" smtClean="0"/>
              <a:t>One of the results of lower payments will be cost shifting.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Most nurses felt there would be more patients with Hgb less than 10 under the new EPO protocols.  </a:t>
            </a:r>
          </a:p>
          <a:p>
            <a:endParaRPr lang="en-US" dirty="0" smtClean="0"/>
          </a:p>
          <a:p>
            <a:r>
              <a:rPr lang="en-US" dirty="0" smtClean="0"/>
              <a:t>Physicians expected that lower Hgb would not have major consequences. </a:t>
            </a:r>
          </a:p>
          <a:p>
            <a:endParaRPr lang="en-US" dirty="0" smtClean="0"/>
          </a:p>
          <a:p>
            <a:r>
              <a:rPr lang="en-US" dirty="0" smtClean="0"/>
              <a:t>While most physicians were trying to place more patient on home dialysis they reported many barriers to adoption.  There was a need for materials that describe the finances of setting a strong home dialysis program, nurse and patient training, and community support.  Facilities with Hispanic patients were particularly in need of Spanish language materials.   </a:t>
            </a:r>
          </a:p>
          <a:p>
            <a:endParaRPr lang="en-US" dirty="0" smtClean="0"/>
          </a:p>
          <a:p>
            <a:r>
              <a:rPr lang="en-US" dirty="0" smtClean="0"/>
              <a:t>There were two small facility chains which had unusually high proportions of patients on home dialysis.  The downside of these programs is that when their patients left home dialysis for facility hemodialysis they were older, sicker and more costly to treat.  There are now incentives to placing patients on home dialysis, but nothing in the PPS accounts for the transition of older, sicker patients back to facility dialysis.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r>
              <a:rPr lang="en-US" dirty="0" smtClean="0"/>
              <a:t>Our research systematically evaluated the change in payments due to the PPS model.  We were careful to evaluate the reliability and validity of our data at each stage of our analysis and avoided making unrealistic assumptions in our data analysis. We did not have a random sample of facilities but they appear to be broadly representative of small dialysis organizations on five important characteristics.  We checked for self-selection bias. </a:t>
            </a:r>
          </a:p>
          <a:p>
            <a:pPr eaLnBrk="1" hangingPunct="1">
              <a:spcBef>
                <a:spcPct val="0"/>
              </a:spcBef>
            </a:pPr>
            <a:endParaRPr lang="en-US" dirty="0" smtClean="0"/>
          </a:p>
          <a:p>
            <a:pPr eaLnBrk="1" hangingPunct="1">
              <a:spcBef>
                <a:spcPct val="0"/>
              </a:spcBef>
            </a:pPr>
            <a:r>
              <a:rPr lang="en-US" dirty="0" smtClean="0"/>
              <a:t>To date our research is the first reported detailed assessment of changes in income under the PPS for a varied sample of SDO facilities.    </a:t>
            </a:r>
          </a:p>
          <a:p>
            <a:pPr eaLnBrk="1" hangingPunct="1">
              <a:spcBef>
                <a:spcPct val="0"/>
              </a:spcBef>
            </a:pPr>
            <a:endParaRPr lang="en-US" dirty="0" smtClean="0"/>
          </a:p>
          <a:p>
            <a:pPr eaLnBrk="1" hangingPunct="1">
              <a:spcBef>
                <a:spcPct val="0"/>
              </a:spcBef>
            </a:pPr>
            <a:r>
              <a:rPr lang="en-US" dirty="0" smtClean="0"/>
              <a:t>Our results show that the PPS does not work as designed.  It takes more money out of the system than planned and it could increase disparities. </a:t>
            </a:r>
          </a:p>
          <a:p>
            <a:pPr eaLnBrk="1" hangingPunct="1">
              <a:spcBef>
                <a:spcPct val="0"/>
              </a:spcBef>
            </a:pPr>
            <a:endParaRPr lang="en-US" dirty="0" smtClean="0"/>
          </a:p>
          <a:p>
            <a:pPr eaLnBrk="1" hangingPunct="1">
              <a:spcBef>
                <a:spcPct val="0"/>
              </a:spcBef>
            </a:pPr>
            <a:r>
              <a:rPr lang="en-US" dirty="0" smtClean="0"/>
              <a:t>A bundled system has the positive effect of reducing incentives for medication use, but under the PPS it appears that even if facilities reduce ESA </a:t>
            </a:r>
            <a:r>
              <a:rPr lang="en-US" dirty="0" err="1" smtClean="0"/>
              <a:t>useand</a:t>
            </a:r>
            <a:r>
              <a:rPr lang="en-US" dirty="0" smtClean="0"/>
              <a:t> cut other costs, those with higher patient burdens will lose money.</a:t>
            </a:r>
          </a:p>
          <a:p>
            <a:pPr eaLnBrk="1" hangingPunct="1">
              <a:spcBef>
                <a:spcPct val="0"/>
              </a:spcBef>
            </a:pPr>
            <a:endParaRPr lang="en-US" dirty="0" smtClean="0"/>
          </a:p>
          <a:p>
            <a:pPr eaLnBrk="1" hangingPunct="1">
              <a:spcBef>
                <a:spcPct val="0"/>
              </a:spcBef>
            </a:pPr>
            <a:r>
              <a:rPr lang="en-US" dirty="0" smtClean="0"/>
              <a:t>The PPS does not offer constructive advice for facilities on how to achieve reductions in medication use and lab tests for high cost patients.  </a:t>
            </a:r>
          </a:p>
          <a:p>
            <a:pPr eaLnBrk="1" hangingPunct="1">
              <a:spcBef>
                <a:spcPct val="0"/>
              </a:spcBef>
            </a:pPr>
            <a:endParaRPr lang="en-US" dirty="0" smtClean="0"/>
          </a:p>
          <a:p>
            <a:pPr eaLnBrk="1" hangingPunct="1">
              <a:spcBef>
                <a:spcPct val="0"/>
              </a:spcBef>
            </a:pPr>
            <a:r>
              <a:rPr lang="en-US" dirty="0" smtClean="0"/>
              <a:t>A number of our facilities were very well managed and had a fair understanding of their patient’s diagnoses and treatments.  They also had careful accounting of costs and revenues.  But the majority were only partially able to manage the enormous data requirements of a modern dialysis facility.  And these were the facilities in our sample.  Remember that many facilities chose not to join our study because they did not have the data gathering skills or the personnel.  It is very clear that many smaller SDO facilities lack the resources and skills to transition to tighter patient management with lower reimbursements.   </a:t>
            </a:r>
          </a:p>
          <a:p>
            <a:pPr eaLnBrk="1" hangingPunct="1">
              <a:spcBef>
                <a:spcPct val="0"/>
              </a:spcBef>
            </a:pPr>
            <a:endParaRPr lang="en-US" dirty="0" smtClean="0"/>
          </a:p>
          <a:p>
            <a:pPr eaLnBrk="1" hangingPunct="1">
              <a:spcBef>
                <a:spcPct val="0"/>
              </a:spcBef>
            </a:pPr>
            <a:r>
              <a:rPr lang="en-US" dirty="0" smtClean="0"/>
              <a:t>Recent follow-up calls to sample facilities indicated that many have been able to cut costs by reducing ESA use, by sending patients to hospitals for transfusions and by switching to oral medications.  This may not be sufficient to keep them out of the red, because state governments have cut Medicaid payments, and private payers have reduced their reimbursement levels closer to CMS payments.  We have not attempted to systematically call back each of our facilities.  One small, rural chain reported a fall in Medicare revenues of approximately 10 percent. They were in the red on Medicare patients before the PPS.  Two others reported midyear lower midyear income, but because of cost cutting they were not losing dangerously large sums of money.  Most had not evaluated their comparative income and costs because they pooled their private pay, Medicare and Medicaid revenues such that they could not determine their precise gains and losses.  Even at midyear they were coping with delayed payments and unable to check whether their slow to arrive payments were correct. </a:t>
            </a:r>
          </a:p>
          <a:p>
            <a:pPr eaLnBrk="1" hangingPunct="1">
              <a:spcBef>
                <a:spcPct val="0"/>
              </a:spcBef>
            </a:pPr>
            <a:r>
              <a:rPr lang="en-US" dirty="0" smtClean="0"/>
              <a:t>        </a:t>
            </a:r>
          </a:p>
          <a:p>
            <a:pPr eaLnBrk="1" hangingPunct="1">
              <a:spcBef>
                <a:spcPct val="0"/>
              </a:spcBef>
            </a:pPr>
            <a:endParaRPr lang="en-US" dirty="0" smtClean="0"/>
          </a:p>
          <a:p>
            <a:pPr eaLnBrk="1" hangingPunct="1">
              <a:spcBef>
                <a:spcPct val="0"/>
              </a:spcBef>
            </a:pPr>
            <a:r>
              <a:rPr lang="en-US" dirty="0" smtClean="0"/>
              <a:t>The new payment plan, in effect, is an unstated and unstudied policy change.   It could have widespread ramifications, particularly in areas of the country where there are few replacement facilities for patients if their facilities close or consolidate with facilities in distant locations.  As an immediate order of business CMS needs to develop a triage plan to avoid serious damage to vulnerable facilities and their patients that will result from a microeconomic failure.  CMS needs to know more about SDOs and their resources, and to receive regular, frequent feedback on their operations and their patients. </a:t>
            </a:r>
          </a:p>
          <a:p>
            <a:pPr eaLnBrk="1" hangingPunct="1">
              <a:spcBef>
                <a:spcPct val="0"/>
              </a:spcBef>
            </a:pPr>
            <a:endParaRPr lang="en-US" dirty="0" smtClean="0"/>
          </a:p>
          <a:p>
            <a:pPr eaLnBrk="1" hangingPunct="1">
              <a:spcBef>
                <a:spcPct val="0"/>
              </a:spcBef>
            </a:pPr>
            <a:r>
              <a:rPr lang="en-US" dirty="0" smtClean="0"/>
              <a:t>Facilities need more constructive guidance on how they can successfully manage care and facility operations with reduced payments. Nephrologists and their support staff need to monitor the ESA use of each patient more closely and carefully observe their </a:t>
            </a:r>
            <a:r>
              <a:rPr lang="en-US" dirty="0" err="1" smtClean="0"/>
              <a:t>HgB</a:t>
            </a:r>
            <a:r>
              <a:rPr lang="en-US" dirty="0" smtClean="0"/>
              <a:t> related outcomes.    </a:t>
            </a:r>
          </a:p>
          <a:p>
            <a:pPr eaLnBrk="1" hangingPunct="1">
              <a:spcBef>
                <a:spcPct val="0"/>
              </a:spcBef>
            </a:pPr>
            <a:r>
              <a:rPr lang="en-US" dirty="0" smtClean="0"/>
              <a:t>                 </a:t>
            </a:r>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0A1887-3122-4298-824A-B1647A741CFB}"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Bundled payments reduce overall variation by paying providers approximately the same amounts for patients/treatments.  This works well when  patient treatment burdens do not have high variation, or when the cost drivers for treatments are widely distributed rather than concentrated among specific providers or facilities.   The U.S. Dialysis system was known to have high variation in payments (and underlying costs).  The PPS applied case mix adjustors to increase payments for more costly patients.  They did not apply case mix adjustors for more costly facilities, arguing that higher costs were primarily associated with overuse of ESAs at the facility level. </a:t>
            </a:r>
          </a:p>
          <a:p>
            <a:endParaRPr lang="en-US" dirty="0" smtClean="0"/>
          </a:p>
          <a:p>
            <a:r>
              <a:rPr lang="en-US" dirty="0" smtClean="0"/>
              <a:t>Small dialysis organizations (SDOs) were known to have higher underlying costs because of higher staff to patient ratios (particularly in rural areas) and because they often have higher proportions of patients with costly and time consuming comorbidities. </a:t>
            </a:r>
          </a:p>
          <a:p>
            <a:endParaRPr lang="en-US" dirty="0" smtClean="0"/>
          </a:p>
          <a:p>
            <a:r>
              <a:rPr lang="en-US" dirty="0" smtClean="0"/>
              <a:t>We focused on SDOs to determine if they would be adversely affected by a bundled payment model.  We were careful to draw a sample that would be representative of all SDOs, and not just those most likely to lose income under the PPS.        </a:t>
            </a:r>
          </a:p>
          <a:p>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CMS estimated the potential impact on facility payments by projecting the results of the new payment model from 2007 payment data to 2011 for a comprehensive sample of dialysis facilities.  They show the potential payment gains and losses for facilities assuming they had the same number of patients and case mix adjusted comorbidities in 2011 as they had in 2007.  These results were published for each facility in a </a:t>
            </a:r>
            <a:r>
              <a:rPr lang="en-US" sz="1200" kern="1200" dirty="0" smtClean="0">
                <a:solidFill>
                  <a:schemeClr val="tx1"/>
                </a:solidFill>
                <a:latin typeface="+mn-lt"/>
                <a:ea typeface="+mn-ea"/>
                <a:cs typeface="+mn-cs"/>
              </a:rPr>
              <a:t>CY 2011 ESRD PPS Final Rule Provider Level Impact File. A summary of the average changes in payments was p</a:t>
            </a:r>
            <a:r>
              <a:rPr lang="en-US" dirty="0" smtClean="0"/>
              <a:t>ublished in table 35 of the final rule. The model showed an average of 2.0% would be reduced from payment overall, with only small differences between different types of facilities in different parts of the country.  The summary table only showed averages and not variations between facilities.  </a:t>
            </a:r>
          </a:p>
          <a:p>
            <a:endParaRPr lang="en-US" dirty="0" smtClean="0"/>
          </a:p>
          <a:p>
            <a:r>
              <a:rPr lang="en-US" dirty="0" smtClean="0"/>
              <a:t>We reanalyzed the data in the Provider Impact File and reported the results in a poster at the ASN in 2010.  The variation between projected facility payments was very high.  Some facility payments would increase by as much as 100 percent and others would decrease by as much as 38 percent.  We looked more closely at the quintile of facilities which would lose the largest amount of revenue under the bundle.  Their average losses were much greater than the average 2% reported in the final rule.  More detailed analyses showed that losses would be higher among LDO facilities, those in the south, and rural and minority facilities.</a:t>
            </a:r>
          </a:p>
          <a:p>
            <a:endParaRPr lang="en-US" dirty="0" smtClean="0"/>
          </a:p>
          <a:p>
            <a:r>
              <a:rPr lang="en-US" dirty="0" smtClean="0"/>
              <a:t>Even according to CMS projections the PPS will not fall evenly on all facilities.  A significant proportion of facilities could suffer from significant reductions in income.  Those who lack resources could be forced out of business.     </a:t>
            </a:r>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was an observational study of a sample of small dialysis organizations.</a:t>
            </a:r>
          </a:p>
          <a:p>
            <a:pPr eaLnBrk="1" hangingPunct="1">
              <a:spcBef>
                <a:spcPct val="0"/>
              </a:spcBef>
            </a:pPr>
            <a:endParaRPr lang="en-US" dirty="0" smtClean="0"/>
          </a:p>
          <a:p>
            <a:pPr eaLnBrk="1" hangingPunct="1">
              <a:spcBef>
                <a:spcPct val="0"/>
              </a:spcBef>
            </a:pPr>
            <a:r>
              <a:rPr lang="en-US" dirty="0" smtClean="0"/>
              <a:t>Three qualitative case studies were conducted prior to the finalized study design.  All questionnaires and data collection tools were extensively pretested.</a:t>
            </a:r>
          </a:p>
          <a:p>
            <a:pPr eaLnBrk="1" hangingPunct="1">
              <a:spcBef>
                <a:spcPct val="0"/>
              </a:spcBef>
            </a:pPr>
            <a:endParaRPr lang="en-US" dirty="0" smtClean="0"/>
          </a:p>
          <a:p>
            <a:pPr eaLnBrk="1" hangingPunct="1">
              <a:spcBef>
                <a:spcPct val="0"/>
              </a:spcBef>
            </a:pPr>
            <a:r>
              <a:rPr lang="en-US" dirty="0" smtClean="0"/>
              <a:t>The initial sample list consisted of the 2009 CMS Provider File, enhanced with census data and up-dated with results from an earlier survey of EMR use among Small Dialysis Organizations (SDOs).  Small dialysis organizations were defines ad independently owned or small chain (fewer than 50 facilities).   Facilities outside the continental US were excluded. The sample design organized SDO facilities into 32</a:t>
            </a:r>
            <a:r>
              <a:rPr lang="en-US" baseline="0" dirty="0" smtClean="0"/>
              <a:t> </a:t>
            </a:r>
            <a:r>
              <a:rPr lang="en-US" dirty="0" smtClean="0"/>
              <a:t>cells divided by size (&lt;16, &gt; 16), urbanicity (rural, suburban, urban, inner city), % minority within zip code (&lt;50%, &gt;50%) and chain</a:t>
            </a:r>
            <a:r>
              <a:rPr lang="en-US" baseline="0" dirty="0" smtClean="0"/>
              <a:t> status (chain, independent) </a:t>
            </a:r>
            <a:r>
              <a:rPr lang="en-US" dirty="0" smtClean="0"/>
              <a:t>within five regions: Northeast, Midwest, South Atlantic, South Central and West.  Within each region of the continental US we selected clusters of facilities that could be reached in a two hour drive.   We drew random samples in each cell, listed them randomly, and called them, in order,  inviting their participation, up to ten times, before proceeding to the a replacement facility in the cell list.  After facilities were initially called they were faxed an invitation letter from Drs. </a:t>
            </a:r>
            <a:r>
              <a:rPr lang="en-US" dirty="0" err="1" smtClean="0"/>
              <a:t>Kliger</a:t>
            </a:r>
            <a:r>
              <a:rPr lang="en-US" dirty="0" smtClean="0"/>
              <a:t> and Finkelstein.  The faxed letter also directed the facility owner/administrator to a recruiting website with additional details.   Participants were offered an initial honorarium of $500 for participating in two interviews and data entry training, $10 for each patient record entered, a $250 bonus for on-time data entry, and a $500 honorarium for reviewing facility data and responding to a final interview.     </a:t>
            </a:r>
          </a:p>
          <a:p>
            <a:pPr eaLnBrk="1" hangingPunct="1">
              <a:spcBef>
                <a:spcPct val="0"/>
              </a:spcBef>
            </a:pPr>
            <a:endParaRPr lang="en-US" dirty="0" smtClean="0"/>
          </a:p>
          <a:p>
            <a:pPr eaLnBrk="1" hangingPunct="1">
              <a:spcBef>
                <a:spcPct val="0"/>
              </a:spcBef>
            </a:pPr>
            <a:r>
              <a:rPr lang="en-US" dirty="0" smtClean="0"/>
              <a:t>Approximately 300 facilities were called.  Approximately  120 refused to provide any response to study recruiters, even after receiving a faxed letter.  The most common response was “too busy” to provide </a:t>
            </a:r>
            <a:r>
              <a:rPr lang="en-US" u="sng" dirty="0" smtClean="0"/>
              <a:t>any</a:t>
            </a:r>
            <a:r>
              <a:rPr lang="en-US" dirty="0" smtClean="0"/>
              <a:t> information.  Some facilities confirmed their current ownership status, but refused any further information. </a:t>
            </a:r>
          </a:p>
          <a:p>
            <a:pPr eaLnBrk="1" hangingPunct="1">
              <a:spcBef>
                <a:spcPct val="0"/>
              </a:spcBef>
            </a:pPr>
            <a:endParaRPr lang="en-US" dirty="0" smtClean="0"/>
          </a:p>
          <a:p>
            <a:pPr eaLnBrk="1" hangingPunct="1">
              <a:spcBef>
                <a:spcPct val="0"/>
              </a:spcBef>
            </a:pPr>
            <a:r>
              <a:rPr lang="en-US" dirty="0" smtClean="0"/>
              <a:t>We screened 189 facilities for basic characteristics.  Many were no longer affiliated with an SDO</a:t>
            </a:r>
            <a:r>
              <a:rPr lang="en-US" baseline="0" dirty="0" smtClean="0"/>
              <a:t> </a:t>
            </a:r>
            <a:r>
              <a:rPr lang="en-US" dirty="0" smtClean="0"/>
              <a:t>(members of a chain with less than</a:t>
            </a:r>
            <a:r>
              <a:rPr lang="en-US" baseline="0" dirty="0" smtClean="0"/>
              <a:t> </a:t>
            </a:r>
            <a:r>
              <a:rPr lang="en-US" dirty="0" smtClean="0"/>
              <a:t>50 facilities) or were majority owned by a hospital.   Many facilities expressed interest but many independent, stand alone facilities complained they lacked the resources to participate in the study and refused to participate.  Overall, facilities in the  South Central region of the U.S. and the South Atlantic region were less willing to respond and to participate.  The current results may over represent small chain facilities, and facilities which are members of managed service groups. </a:t>
            </a:r>
          </a:p>
          <a:p>
            <a:pPr eaLnBrk="1" hangingPunct="1">
              <a:spcBef>
                <a:spcPct val="0"/>
              </a:spcBef>
            </a:pPr>
            <a:endParaRPr lang="en-US" dirty="0" smtClean="0">
              <a:solidFill>
                <a:srgbClr val="FFFF00"/>
              </a:solidFill>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The high refusal rate in this study is worrisome.  We were unable to engage one-third of our potential respondents in a short screening interview.   Are the non-responsive facilities in trouble?  The completely non-responsive facilities might have a high proportion of facilities in danger of going out-of-business and unwilling to draw attention to their problems.  </a:t>
            </a:r>
          </a:p>
          <a:p>
            <a:pPr eaLnBrk="1" hangingPunct="1">
              <a:spcBef>
                <a:spcPct val="0"/>
              </a:spcBef>
            </a:pPr>
            <a:endParaRPr lang="en-US" dirty="0" smtClean="0">
              <a:solidFill>
                <a:srgbClr val="FFFF00"/>
              </a:solidFill>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Our recruiters had conversations with nurse administrators at the facilities which did engage in the screening interview.  One recruiter reported feedback suggesting that small facilities owned by aging nephrologists may become a problem for the dialysis services community. They lacked the resources, energy and motivation to participate; their nurse administrators indicated they might simply close their facilities and retire if the PPS proved too onerous.   This could lead to rapid shifts in patient populations, straining both health care resources and budgets.  The second recruiter reported more general problems associated with typical small businesses: A focus on day-to-day operations;  Lack of resources; Personnel shortages were a significant problem in several parts of the country.  These facilities will probably have a problem with the operational details of the PPS.  And, they may be unable to manage with reduced income.   </a:t>
            </a:r>
          </a:p>
          <a:p>
            <a:pPr eaLnBrk="1" hangingPunct="1">
              <a:spcBef>
                <a:spcPct val="0"/>
              </a:spcBef>
            </a:pPr>
            <a:endParaRPr lang="en-US" dirty="0" smtClean="0">
              <a:solidFill>
                <a:srgbClr val="FFFF00"/>
              </a:solidFill>
            </a:endParaRPr>
          </a:p>
          <a:p>
            <a:pPr eaLnBrk="1" hangingPunct="1">
              <a:spcBef>
                <a:spcPct val="0"/>
              </a:spcBef>
            </a:pPr>
            <a:r>
              <a:rPr lang="en-US" dirty="0" smtClean="0"/>
              <a:t>A total of 64 facilities agreed to join the study and completed either some interviews or some patient data entry.  The 41 facilities who completed their patient data entry as of April, 2011 entered approximately 3039</a:t>
            </a:r>
            <a:r>
              <a:rPr lang="en-US" dirty="0" smtClean="0">
                <a:solidFill>
                  <a:srgbClr val="FFFF00"/>
                </a:solidFill>
              </a:rPr>
              <a:t> patients.  These facilities are broadly representative of the different quota characteristics </a:t>
            </a:r>
            <a:r>
              <a:rPr lang="en-US" dirty="0" smtClean="0"/>
              <a:t>– large/small, urban/rural, White/minority patients.  </a:t>
            </a:r>
          </a:p>
          <a:p>
            <a:pPr eaLnBrk="1" hangingPunct="1">
              <a:spcBef>
                <a:spcPct val="0"/>
              </a:spcBef>
            </a:pPr>
            <a:endParaRPr lang="en-US" dirty="0" smtClean="0"/>
          </a:p>
          <a:p>
            <a:pPr eaLnBrk="1" hangingPunct="1">
              <a:spcBef>
                <a:spcPct val="0"/>
              </a:spcBef>
            </a:pPr>
            <a:r>
              <a:rPr lang="en-US" dirty="0" smtClean="0"/>
              <a:t>Interviews were conducted with facility owners, financial managers, nurses, nurse administrators and clinicians. The facility characteristics questionnaire was self completed, requiring 20 minutes.  The treatment practices questionnaire was a one-hour in person interview with a nurse administrator, nurses and a financial manager.  The financial interview was a twenty minute telephone questionnaire.  The final business decisions, treatment change plans was a two to three hour interview with the facility medical director, a financial manager and additional facility staff.  Only 15</a:t>
            </a:r>
            <a:r>
              <a:rPr lang="en-US" baseline="0" dirty="0" smtClean="0"/>
              <a:t> organizations representing 31</a:t>
            </a:r>
            <a:r>
              <a:rPr lang="en-US" dirty="0" smtClean="0"/>
              <a:t> facilities completed all four interviews.  </a:t>
            </a:r>
            <a:endParaRPr lang="en-US" dirty="0" smtClean="0">
              <a:solidFill>
                <a:srgbClr val="FFFF00"/>
              </a:solidFill>
            </a:endParaRPr>
          </a:p>
          <a:p>
            <a:pPr eaLnBrk="1" hangingPunct="1">
              <a:spcBef>
                <a:spcPct val="0"/>
              </a:spcBef>
            </a:pPr>
            <a:r>
              <a:rPr lang="en-US" dirty="0" smtClean="0">
                <a:solidFill>
                  <a:srgbClr val="FFFF00"/>
                </a:solidFill>
              </a:rPr>
              <a:t> </a:t>
            </a:r>
          </a:p>
          <a:p>
            <a:pPr eaLnBrk="1" hangingPunct="1">
              <a:spcBef>
                <a:spcPct val="0"/>
              </a:spcBef>
            </a:pPr>
            <a:r>
              <a:rPr lang="en-US" dirty="0" smtClean="0"/>
              <a:t>Facility staff were trained on-site by </a:t>
            </a:r>
            <a:r>
              <a:rPr lang="en-US" dirty="0" err="1" smtClean="0"/>
              <a:t>Kochevar</a:t>
            </a:r>
            <a:r>
              <a:rPr lang="en-US" dirty="0" smtClean="0"/>
              <a:t> Research Senior Associates and trainers to code and enter patient data.   Facility staff entered HIPAA compliant patient data into an on-line database.  Patient demographics and </a:t>
            </a:r>
            <a:r>
              <a:rPr lang="en-US" dirty="0" err="1" smtClean="0"/>
              <a:t>comorbidities</a:t>
            </a:r>
            <a:r>
              <a:rPr lang="en-US" dirty="0" smtClean="0"/>
              <a:t> data were collected from Form 2728,  current </a:t>
            </a:r>
            <a:r>
              <a:rPr lang="en-US" dirty="0" err="1" smtClean="0"/>
              <a:t>comorbidities</a:t>
            </a:r>
            <a:r>
              <a:rPr lang="en-US" dirty="0" smtClean="0"/>
              <a:t> from patient charts.  Monthly payment and treatment data were entered for all 2009 Medicare eligible patients: 2009 CMS monthly payments, treatments, ESA units, </a:t>
            </a:r>
            <a:r>
              <a:rPr lang="en-US" dirty="0" err="1" smtClean="0"/>
              <a:t>Hgb</a:t>
            </a:r>
            <a:r>
              <a:rPr lang="en-US" dirty="0" smtClean="0"/>
              <a:t>, and hospitalizations.  All data entry was systematically monitored for validity and reliability.  Problems were noted, corrected and facility staff was retrained as needed.</a:t>
            </a:r>
          </a:p>
          <a:p>
            <a:pPr eaLnBrk="1" hangingPunct="1">
              <a:spcBef>
                <a:spcPct val="0"/>
              </a:spcBef>
            </a:pPr>
            <a:r>
              <a:rPr lang="en-US" dirty="0" smtClean="0"/>
              <a:t> </a:t>
            </a:r>
          </a:p>
          <a:p>
            <a:pPr eaLnBrk="1" hangingPunct="1">
              <a:spcBef>
                <a:spcPct val="0"/>
              </a:spcBef>
            </a:pPr>
            <a:r>
              <a:rPr lang="en-US" dirty="0" smtClean="0"/>
              <a:t>We estimate that SDOs might provide care for as many as 40,000 to 50,000 patients across the US.  CMS needs to better understand the problems facing this segment of the dialysis services industry.</a:t>
            </a:r>
          </a:p>
          <a:p>
            <a:pPr eaLnBrk="1" hangingPunct="1">
              <a:spcBef>
                <a:spcPct val="0"/>
              </a:spcBef>
            </a:pPr>
            <a:endParaRPr lang="en-US" dirty="0" smtClean="0"/>
          </a:p>
          <a:p>
            <a:pPr eaLnBrk="1" hangingPunct="1">
              <a:spcBef>
                <a:spcPct val="0"/>
              </a:spcBef>
            </a:pPr>
            <a:r>
              <a:rPr lang="en-US" dirty="0" smtClean="0"/>
              <a:t>  </a:t>
            </a:r>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104375-0391-4C1E-BED6-CBA64E799675}"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r>
              <a:rPr lang="en-US" dirty="0" smtClean="0"/>
              <a:t>We estimate there are approximately 700 SDOs in 2011, treating 40,000 to 50,000 patients.  Many stand alone and small chain dialysis facilities in the initial sample reported they were now owned by a major LDO.  Many small facilities also noted they had recently joined managed services groups which provided accounting services, volume discounts on medications, and sometimes EMR software and hardware.     </a:t>
            </a:r>
          </a:p>
          <a:p>
            <a:pPr eaLnBrk="1" hangingPunct="1">
              <a:spcBef>
                <a:spcPct val="0"/>
              </a:spcBef>
            </a:pPr>
            <a:endParaRPr lang="en-US" dirty="0" smtClean="0"/>
          </a:p>
          <a:p>
            <a:pPr eaLnBrk="1" hangingPunct="1">
              <a:spcBef>
                <a:spcPct val="0"/>
              </a:spcBef>
            </a:pPr>
            <a:r>
              <a:rPr lang="en-US" dirty="0" smtClean="0"/>
              <a:t>While the Reality Check sample patient demographics were broadly representative, facilities in the South were under-represented. It is also likely that facilities at risk of closure failed to participate, or dropped out before completing patient data entry.</a:t>
            </a:r>
          </a:p>
          <a:p>
            <a:pPr eaLnBrk="1" hangingPunct="1">
              <a:spcBef>
                <a:spcPct val="0"/>
              </a:spcBef>
            </a:pPr>
            <a:endParaRPr lang="en-US" dirty="0"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104375-0391-4C1E-BED6-CBA64E799675}"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the Reality Check Study, comorbidities were coded from the 2728 Form and from a nurse completed check list for each patient.  The comorbidities reported here were those for which there was a clinician diagnosis </a:t>
            </a:r>
            <a:r>
              <a:rPr lang="en-US" u="sng" dirty="0" smtClean="0"/>
              <a:t>and</a:t>
            </a:r>
            <a:r>
              <a:rPr lang="en-US" dirty="0" smtClean="0"/>
              <a:t> an ICD-9 code in the patient’s charts.  This table shows the Reality Check Sample characteristics in contrast to the characteristics of patients in the CMS (UM-KECC) study sample.</a:t>
            </a:r>
          </a:p>
          <a:p>
            <a:endParaRPr lang="en-US" dirty="0" smtClean="0"/>
          </a:p>
          <a:p>
            <a:r>
              <a:rPr lang="en-US" dirty="0" smtClean="0"/>
              <a:t>Table 1 of the CMS report to congress was titled “Characteristics of Medicare Dialysis Patients.”   The table, however does not appear to be based on patients.  We assumed in  these calculations that the CMS calculations were based on characteristics of patients </a:t>
            </a:r>
            <a:r>
              <a:rPr lang="en-US" u="sng" dirty="0" smtClean="0"/>
              <a:t>in each month </a:t>
            </a:r>
            <a:r>
              <a:rPr lang="en-US" dirty="0" smtClean="0"/>
              <a:t>they were in the sample.  </a:t>
            </a:r>
          </a:p>
          <a:p>
            <a:endParaRPr lang="en-US" dirty="0" smtClean="0"/>
          </a:p>
          <a:p>
            <a:r>
              <a:rPr lang="en-US" dirty="0" smtClean="0"/>
              <a:t>UM-KECC derived their statistics by combining all patient facility records, hospital records, and outside physician records.  We relied on facility records alone.    </a:t>
            </a:r>
          </a:p>
          <a:p>
            <a:endParaRPr lang="en-US" dirty="0" smtClean="0"/>
          </a:p>
          <a:p>
            <a:r>
              <a:rPr lang="en-US" dirty="0" smtClean="0"/>
              <a:t>The Reality Check sample was older than the CMS sample, more likely to be underweight, and more likely to be new to dialysis.  It had fewer comorbidities.   The patient population in the reality check sample was somewhat older than the UM-KECC sample. This may be a result of two facilities which had nursing home patients in addition to other patients. </a:t>
            </a:r>
          </a:p>
          <a:p>
            <a:endParaRPr lang="en-US" dirty="0" smtClean="0"/>
          </a:p>
          <a:p>
            <a:r>
              <a:rPr lang="en-US" dirty="0" smtClean="0"/>
              <a:t>The prevalence of pneumonia was slightly higher.  Most of the patient with pneumonia were from three facilities in the Northeast region.  They were aware of a higher incidence of pneumonia in 2009.   The prevalence of a G.I. bleed is lower, even though there was a higher incidence of older patients.  G.I. bleeding of short duration can be somewhat difficult to detect.  Nurses indicated they often suspected patients of having a G.I. bleed but did not secure a definite diagnosis.  Patients with G.I. bleeds in this sample (and in the UM-KECC population) may be underrepresented.  </a:t>
            </a:r>
          </a:p>
          <a:p>
            <a:r>
              <a:rPr lang="en-US" dirty="0" smtClean="0"/>
              <a:t> </a:t>
            </a:r>
          </a:p>
          <a:p>
            <a:r>
              <a:rPr lang="en-US" dirty="0" smtClean="0"/>
              <a:t>Mayne and colleagues and DSI both reported  their patients had fewer comorbidities than reported in the CMS sample.  Mayne et al. reported more patients new to dialysis (7.6%) at a large sample of Davita facilities.</a:t>
            </a:r>
          </a:p>
          <a:p>
            <a:endParaRPr lang="en-US" dirty="0" smtClean="0"/>
          </a:p>
          <a:p>
            <a:r>
              <a:rPr lang="en-US" dirty="0" smtClean="0"/>
              <a:t>CMS based its comorbidity adjustors on dialysis facility, hospital and physician records.  Only one facility in the Reality Check Sample had an EMR system which integrated hospital and local physician records with their facility records.  All facilities admitted to under diagnosis of some of the comorbidities in the CMS list.  In the future facilities will probably be more aggressive about coding comorbidities.</a:t>
            </a:r>
          </a:p>
          <a:p>
            <a:endParaRPr lang="en-US" dirty="0" smtClean="0"/>
          </a:p>
          <a:p>
            <a:r>
              <a:rPr lang="en-US" dirty="0" smtClean="0"/>
              <a:t>Patients new to dialysis receive an adjustment of 1.5 to their bundled payments for up to four months. Our data showed that in 2009 pre-PPS  payments (CR+SB) for these patients were not different than the average for other patients.   Under the PPS these new-to-dialysis patients will receive much higher payments in the past.  This may provide an incentive to hospitals to offer dialysis to new to dialysis patients for longer periods of time. </a:t>
            </a:r>
          </a:p>
          <a:p>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We calculate the change in payments for our sample of 41 facilities based on their 2009 payments and patients, and updated the projections to 2011, taking inflation into account.  Under the PPS they were projected to lose, on average, about 5 percent of their revenues for their Medicare patients compared to what they were paid in 2009.   The quintile of facilities with the largest reduction in income would lose, on average, about 15 percent, compared to their previous payments. This is far higher than the average reductions for independent facilities reported in Table 35 in the Final Rule.   </a:t>
            </a:r>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sz="1200" dirty="0" smtClean="0">
                <a:solidFill>
                  <a:srgbClr val="000000"/>
                </a:solidFill>
                <a:latin typeface="Courier New"/>
                <a:ea typeface="Times New Roman"/>
              </a:rPr>
              <a:t>Congress mandated that CMS was allowed to take 2% out of payments to facilities for dialysis.  A sample of 41 facilities does not allow us to generalize to all facilities, but for this sample of SDOs it appears as if the amount of payment reduction will be much higher.  Two earlier studies, one by Bhat and another by Mayne based on a large number of Davita facilities, also reported substantially lower payments than those estimated in the Impact file.    </a:t>
            </a:r>
          </a:p>
          <a:p>
            <a:pPr eaLnBrk="1" hangingPunct="1">
              <a:spcBef>
                <a:spcPct val="0"/>
              </a:spcBef>
            </a:pPr>
            <a:r>
              <a:rPr lang="en-US" dirty="0" smtClean="0"/>
              <a:t>    </a:t>
            </a:r>
          </a:p>
          <a:p>
            <a:pPr eaLnBrk="1" hangingPunct="1">
              <a:spcBef>
                <a:spcPct val="0"/>
              </a:spcBef>
            </a:pPr>
            <a:r>
              <a:rPr lang="en-US" dirty="0" smtClean="0"/>
              <a:t>What could account for these differences?</a:t>
            </a:r>
          </a:p>
          <a:p>
            <a:pPr eaLnBrk="1" hangingPunct="1">
              <a:spcBef>
                <a:spcPct val="0"/>
              </a:spcBef>
            </a:pPr>
            <a:endParaRPr lang="en-US" dirty="0" smtClean="0"/>
          </a:p>
          <a:p>
            <a:pPr eaLnBrk="1" hangingPunct="1">
              <a:spcBef>
                <a:spcPct val="0"/>
              </a:spcBef>
            </a:pPr>
            <a:r>
              <a:rPr lang="en-US" dirty="0" smtClean="0"/>
              <a:t>Problem.  Although it was not reported by CMS there was very variation in payment reductions </a:t>
            </a:r>
            <a:r>
              <a:rPr lang="en-US" u="sng" dirty="0" smtClean="0"/>
              <a:t>between</a:t>
            </a:r>
            <a:r>
              <a:rPr lang="en-US" dirty="0" smtClean="0"/>
              <a:t> facilities.  Maybe our sample was affected by the factors that led to high variations.   High cost patients seem to be the main factor in facility revenue losses under the new payment model.  Nothing in the Impact file or other CMS publications allow us to check this factor.  It is possible that variations in patient burden from year to year may be very high.  Thus, changes in projected payments may vary widely from year to year. </a:t>
            </a:r>
          </a:p>
          <a:p>
            <a:pPr eaLnBrk="1" hangingPunct="1">
              <a:spcBef>
                <a:spcPct val="0"/>
              </a:spcBef>
            </a:pPr>
            <a:r>
              <a:rPr lang="en-US" dirty="0" smtClean="0"/>
              <a:t>  </a:t>
            </a:r>
          </a:p>
          <a:p>
            <a:pPr eaLnBrk="1" hangingPunct="1">
              <a:spcBef>
                <a:spcPct val="0"/>
              </a:spcBef>
            </a:pPr>
            <a:r>
              <a:rPr lang="en-US" dirty="0" smtClean="0"/>
              <a:t>Problem.  CMS data included statistical outliers. For example, there was one facility with a 220 percent increase in payments in the Impact File.  It not longer existed in the 2010 Dialysis</a:t>
            </a:r>
            <a:r>
              <a:rPr lang="en-US" baseline="0" dirty="0" smtClean="0"/>
              <a:t> Compare file. </a:t>
            </a:r>
            <a:r>
              <a:rPr lang="en-US" dirty="0" smtClean="0"/>
              <a:t>The CBSA code placed it in Texas, with only a small number of treatments in 2007.  There was no other information on this facility except for the CBSA code indicating where it was supposed to be located.   In the Impact file, small facilities were more likely to see increases in payments revenue on small numbers of treatments and incomes.  These small facilities with projected increases in payments had some unusually high increases which distorted the average gains.  </a:t>
            </a:r>
          </a:p>
          <a:p>
            <a:pPr eaLnBrk="1" hangingPunct="1">
              <a:spcBef>
                <a:spcPct val="0"/>
              </a:spcBef>
            </a:pPr>
            <a:endParaRPr lang="en-US" dirty="0" smtClean="0"/>
          </a:p>
          <a:p>
            <a:pPr eaLnBrk="1" hangingPunct="1">
              <a:spcBef>
                <a:spcPct val="0"/>
              </a:spcBef>
            </a:pPr>
            <a:r>
              <a:rPr lang="en-US" dirty="0" smtClean="0"/>
              <a:t>Problem.  UM-KECC used 2007 data and we used 2009 data.  In the Impact file our facilities were projected to lose only a small amount of income under the bundle.  About half of our facilities also reported cutting their ESA use and other separate billable expenses in 2009 in anticipation of the coming bundle.  Their incomes should have decreased only modestly or shown an increase with the bundle. The next slide shows this was not true.  Our sample would lose much income than projected from 2007 data. </a:t>
            </a:r>
          </a:p>
          <a:p>
            <a:pPr eaLnBrk="1" hangingPunct="1">
              <a:spcBef>
                <a:spcPct val="0"/>
              </a:spcBef>
            </a:pPr>
            <a:endParaRPr lang="en-US" dirty="0" smtClean="0"/>
          </a:p>
          <a:p>
            <a:pPr eaLnBrk="1" hangingPunct="1">
              <a:spcBef>
                <a:spcPct val="0"/>
              </a:spcBef>
            </a:pPr>
            <a:r>
              <a:rPr lang="en-US" dirty="0" smtClean="0"/>
              <a:t>Problem.  We asked our facilities to check the income numbers reported in the Impact file for 2007.   Most of our SDOs had only rudimentary accounting systems and were unable to look up or identify separate elements of their payments from 2007.  Only two facilities (representing five units open in 2007) were able to check their Medicare payments.  Their numbers did not agree with the Impact File numbers. This is not sufficient evidence to indicate problems in the CMS data set.  The overall differences were very large, however, and deserve further investigation.  </a:t>
            </a:r>
          </a:p>
          <a:p>
            <a:pPr eaLnBrk="1" hangingPunct="1">
              <a:spcBef>
                <a:spcPct val="0"/>
              </a:spcBef>
            </a:pPr>
            <a:endParaRPr lang="en-US" dirty="0" smtClean="0"/>
          </a:p>
          <a:p>
            <a:pPr marL="0" marR="0">
              <a:spcBef>
                <a:spcPts val="0"/>
              </a:spcBef>
              <a:spcAft>
                <a:spcPts val="0"/>
              </a:spcAft>
            </a:pPr>
            <a:r>
              <a:rPr lang="en-US" sz="2000" dirty="0" smtClean="0">
                <a:solidFill>
                  <a:srgbClr val="FF0000"/>
                </a:solidFill>
                <a:latin typeface="Arial"/>
                <a:ea typeface="Times New Roman"/>
              </a:rPr>
              <a:t>Sources:</a:t>
            </a:r>
          </a:p>
          <a:p>
            <a:pPr marL="0" marR="0">
              <a:spcBef>
                <a:spcPts val="0"/>
              </a:spcBef>
              <a:spcAft>
                <a:spcPts val="0"/>
              </a:spcAft>
            </a:pPr>
            <a:r>
              <a:rPr lang="en-US" sz="2000" dirty="0" smtClean="0">
                <a:solidFill>
                  <a:srgbClr val="FF0000"/>
                </a:solidFill>
                <a:latin typeface="Arial"/>
                <a:ea typeface="Times New Roman"/>
              </a:rPr>
              <a:t> </a:t>
            </a:r>
            <a:endParaRPr lang="en-US" sz="1100" dirty="0" smtClean="0">
              <a:solidFill>
                <a:srgbClr val="000000"/>
              </a:solidFill>
              <a:latin typeface="Courier New"/>
              <a:ea typeface="Times New Roman"/>
            </a:endParaRPr>
          </a:p>
          <a:p>
            <a:pPr eaLnBrk="1" hangingPunct="1">
              <a:spcBef>
                <a:spcPct val="0"/>
              </a:spcBef>
            </a:pPr>
            <a:r>
              <a:rPr lang="en-US" dirty="0" smtClean="0"/>
              <a:t>Table: Impact Changes in Payments 2011.  Source: Final Rule, Table 35.  Based on </a:t>
            </a:r>
            <a:r>
              <a:rPr lang="en-US" u="sng" dirty="0" smtClean="0"/>
              <a:t>2007</a:t>
            </a:r>
            <a:r>
              <a:rPr lang="en-US" dirty="0" smtClean="0"/>
              <a:t> Facility Data, projected to 2011, adjusted for inflation. Note:  The Impact file was missing data on 737 facilities listed in the 2010  Dialysis Facility</a:t>
            </a:r>
            <a:r>
              <a:rPr lang="en-US" baseline="0" dirty="0" smtClean="0"/>
              <a:t> </a:t>
            </a:r>
            <a:r>
              <a:rPr lang="en-US" dirty="0" smtClean="0"/>
              <a:t>Compare file. </a:t>
            </a:r>
          </a:p>
          <a:p>
            <a:pPr eaLnBrk="1" hangingPunct="1">
              <a:spcBef>
                <a:spcPct val="0"/>
              </a:spcBef>
            </a:pPr>
            <a:endParaRPr lang="en-US" dirty="0" smtClean="0"/>
          </a:p>
          <a:p>
            <a:pPr eaLnBrk="1" hangingPunct="1">
              <a:spcBef>
                <a:spcPct val="0"/>
              </a:spcBef>
            </a:pPr>
            <a:r>
              <a:rPr lang="en-US" dirty="0" smtClean="0"/>
              <a:t>Table: Revised Ownership 2010. Source: CMS Impact Flat File, Dialysis Facility Compare 2010, KRA survey data. Ownership classifications for the CMS Impact file were revised based on 2010 Dialysis Compare classifications and KRA survey data. </a:t>
            </a:r>
          </a:p>
          <a:p>
            <a:pPr eaLnBrk="1" hangingPunct="1">
              <a:spcBef>
                <a:spcPct val="0"/>
              </a:spcBef>
            </a:pPr>
            <a:endParaRPr lang="en-US" dirty="0"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60E63-FAF2-4DE9-B53E-63E801A8A401}"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explanation for the wide difference in projected payments compared to the CMS Impact file was that our sample may have volunteered because they had higher costs and were afraid of losing more money.  So we compared the CMS Impact file calculations (based on 2007 data) for the facilities in our sample with our calculations based on 2009.  There were 38 of our 41 units in both the CMS Impact file and the Reality Check sample.  Based on 2007 data, CMS projected the payments for these facilities would be reduced by a total of $338,000.  Based on 2009 data, our calculations indicated they would lose a total of $3.9 million. </a:t>
            </a:r>
          </a:p>
          <a:p>
            <a:endParaRPr lang="en-US" dirty="0" smtClean="0"/>
          </a:p>
          <a:p>
            <a:r>
              <a:rPr lang="en-US" dirty="0" smtClean="0"/>
              <a:t>The PPS predicted reductions were not replicated in the Bhat or Davita samples.  This could be a problem with the case mix adjustors, with variations produced by high cost patients or with the data used by UM-KECC.  Many of the facilities in our sample reported using less EPO per patient in 2009 than in 2007.  Their losses should have been lower than they would have had in 2007.   </a:t>
            </a:r>
          </a:p>
          <a:p>
            <a:r>
              <a:rPr lang="en-US" dirty="0" smtClean="0"/>
              <a:t>  </a:t>
            </a:r>
          </a:p>
          <a:p>
            <a:r>
              <a:rPr lang="en-US" dirty="0" smtClean="0"/>
              <a:t>Two of the small chain facilities in our sample were able to check their 2007 Medicare payment receipts against the payments for their facilities reported in the PPS Impact file.  The payments reported in the Impact file were lower than the actual payments in the sample facility records.  The  evidence from these five facilities is not sufficient to call all the Impact file projections into question.  We presume that the LDOs and other regional chains would have checked the 2007 estimates and complained if they were in error.   If they did not, however, it would be worth spot checking the payment data reported in these files. </a:t>
            </a:r>
            <a:endParaRPr lang="en-US" dirty="0"/>
          </a:p>
        </p:txBody>
      </p:sp>
      <p:sp>
        <p:nvSpPr>
          <p:cNvPr id="4" name="Slide Number Placeholder 3"/>
          <p:cNvSpPr>
            <a:spLocks noGrp="1"/>
          </p:cNvSpPr>
          <p:nvPr>
            <p:ph type="sldNum" sz="quarter" idx="10"/>
          </p:nvPr>
        </p:nvSpPr>
        <p:spPr/>
        <p:txBody>
          <a:bodyPr/>
          <a:lstStyle/>
          <a:p>
            <a:pPr>
              <a:defRPr/>
            </a:pPr>
            <a:fld id="{A04B06BD-163C-4AD1-B155-AD60D50F99F9}"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7FB5E42-37FD-4517-80B8-6C2921ACAE00}" type="datetimeFigureOut">
              <a:rPr lang="en-US"/>
              <a:pPr>
                <a:defRPr/>
              </a:pPr>
              <a:t>10/6/2013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AEC864-D02F-49F8-B4AF-B6C5675417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261F33-2289-49CA-801A-416CD2B719A4}" type="datetimeFigureOut">
              <a:rPr lang="en-US"/>
              <a:pPr>
                <a:defRPr/>
              </a:pPr>
              <a:t>10/6/2013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C84351-F32D-4112-B789-7ECAC6A6FF9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88161E-88BA-4B65-8A7F-2E515541E4E7}" type="datetimeFigureOut">
              <a:rPr lang="en-US"/>
              <a:pPr>
                <a:defRPr/>
              </a:pPr>
              <a:t>10/6/2013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E07731-3112-4493-9213-8666660CD42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E550F4-A685-4FC3-86D9-A3A67177D907}" type="datetimeFigureOut">
              <a:rPr lang="en-US"/>
              <a:pPr>
                <a:defRPr/>
              </a:pPr>
              <a:t>10/6/2013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B95DC7-BB82-4814-872C-101FC12B3B3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47FB1FD-13AE-403E-9437-1D64F3F2E167}" type="datetimeFigureOut">
              <a:rPr lang="en-US"/>
              <a:pPr>
                <a:defRPr/>
              </a:pPr>
              <a:t>10/6/2013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D02812-740E-4C08-B78D-0AD121F9624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EA66338-16E9-4945-8E83-517026F712CD}" type="datetimeFigureOut">
              <a:rPr lang="en-US"/>
              <a:pPr>
                <a:defRPr/>
              </a:pPr>
              <a:t>10/6/2013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D3209B-8612-4E7B-AC85-0B92A46EC9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ED76953-F282-4E40-A5DF-E81A180A4EA6}" type="datetimeFigureOut">
              <a:rPr lang="en-US"/>
              <a:pPr>
                <a:defRPr/>
              </a:pPr>
              <a:t>10/6/2013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56E7BC1-8E9E-446A-8A74-1800B81C996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6F143DC-977F-40C4-AA1E-C7EF2E2335A8}" type="datetimeFigureOut">
              <a:rPr lang="en-US"/>
              <a:pPr>
                <a:defRPr/>
              </a:pPr>
              <a:t>10/6/2013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70A116A-9B27-4B8F-B2B1-7DDD56522F2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237000-A9FA-44B7-8FED-01B3D4D6D8D2}" type="datetimeFigureOut">
              <a:rPr lang="en-US"/>
              <a:pPr>
                <a:defRPr/>
              </a:pPr>
              <a:t>10/6/2013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D83DCA8-B7FF-44B5-8037-9C5130A6E1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B843B7-963E-41A8-A576-F0B4F9812722}" type="datetimeFigureOut">
              <a:rPr lang="en-US"/>
              <a:pPr>
                <a:defRPr/>
              </a:pPr>
              <a:t>10/6/2013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F35C87-1619-4E21-9CF7-B1BC2A4D15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8C3A65-4C6F-4593-96BC-C91EA042A8A4}" type="datetimeFigureOut">
              <a:rPr lang="en-US"/>
              <a:pPr>
                <a:defRPr/>
              </a:pPr>
              <a:t>10/6/2013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DD6BC00-A246-4B93-9858-892EF57147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6CBB935-677C-40A5-835F-81031631D762}" type="datetimeFigureOut">
              <a:rPr lang="en-US"/>
              <a:pPr>
                <a:defRPr/>
              </a:pPr>
              <a:t>10/6/2013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74B770F-3500-437B-8D77-134688BD1D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package" Target="../embeddings/Microsoft_Office_PowerPoint_Presentation22.ppt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772400" cy="1470025"/>
          </a:xfrm>
        </p:spPr>
        <p:txBody>
          <a:bodyPr rtlCol="0">
            <a:normAutofit fontScale="90000"/>
          </a:bodyPr>
          <a:lstStyle/>
          <a:p>
            <a:pPr eaLnBrk="1" fontAlgn="auto" hangingPunct="1">
              <a:spcAft>
                <a:spcPts val="0"/>
              </a:spcAft>
              <a:defRPr/>
            </a:pPr>
            <a:r>
              <a:rPr lang="en-US" b="1" dirty="0" smtClean="0">
                <a:solidFill>
                  <a:srgbClr val="800000"/>
                </a:solidFill>
              </a:rPr>
              <a:t>Implications of The Medicare Prospective Payment System (PPS) for Small Dialysis Organizations</a:t>
            </a:r>
            <a:br>
              <a:rPr lang="en-US" b="1" dirty="0" smtClean="0">
                <a:solidFill>
                  <a:srgbClr val="800000"/>
                </a:solidFill>
              </a:rPr>
            </a:br>
            <a:endParaRPr lang="en-US" dirty="0">
              <a:solidFill>
                <a:srgbClr val="800000"/>
              </a:solidFill>
            </a:endParaRPr>
          </a:p>
        </p:txBody>
      </p:sp>
      <p:sp>
        <p:nvSpPr>
          <p:cNvPr id="7175" name="TextBox 7"/>
          <p:cNvSpPr txBox="1">
            <a:spLocks noChangeArrowheads="1"/>
          </p:cNvSpPr>
          <p:nvPr/>
        </p:nvSpPr>
        <p:spPr bwMode="auto">
          <a:xfrm rot="10800000" flipV="1">
            <a:off x="1143000" y="3727608"/>
            <a:ext cx="6400800" cy="2215991"/>
          </a:xfrm>
          <a:prstGeom prst="rect">
            <a:avLst/>
          </a:prstGeom>
          <a:noFill/>
          <a:ln w="9525">
            <a:noFill/>
            <a:miter lim="800000"/>
            <a:headEnd/>
            <a:tailEnd/>
          </a:ln>
        </p:spPr>
        <p:txBody>
          <a:bodyPr wrap="square">
            <a:spAutoFit/>
          </a:bodyPr>
          <a:lstStyle/>
          <a:p>
            <a:r>
              <a:rPr lang="en-US" sz="2400" dirty="0">
                <a:solidFill>
                  <a:srgbClr val="000066"/>
                </a:solidFill>
                <a:latin typeface="Calibri" pitchFamily="34" charset="0"/>
              </a:rPr>
              <a:t>Fredric Finkelstein, MD</a:t>
            </a:r>
          </a:p>
          <a:p>
            <a:r>
              <a:rPr lang="en-US" sz="2400" dirty="0" smtClean="0">
                <a:solidFill>
                  <a:srgbClr val="000066"/>
                </a:solidFill>
                <a:latin typeface="Calibri" pitchFamily="34" charset="0"/>
              </a:rPr>
              <a:t>Alan </a:t>
            </a:r>
            <a:r>
              <a:rPr lang="en-US" sz="2400" dirty="0">
                <a:solidFill>
                  <a:srgbClr val="000066"/>
                </a:solidFill>
                <a:latin typeface="Calibri" pitchFamily="34" charset="0"/>
              </a:rPr>
              <a:t>Kliger, MD</a:t>
            </a:r>
          </a:p>
          <a:p>
            <a:r>
              <a:rPr lang="en-US" sz="2400" i="1" dirty="0" smtClean="0">
                <a:solidFill>
                  <a:srgbClr val="000066"/>
                </a:solidFill>
                <a:latin typeface="Calibri" pitchFamily="34" charset="0"/>
              </a:rPr>
              <a:t>Hospital of St. Raphael</a:t>
            </a:r>
          </a:p>
          <a:p>
            <a:r>
              <a:rPr lang="en-US" sz="2400" i="1" dirty="0" smtClean="0">
                <a:solidFill>
                  <a:srgbClr val="000066"/>
                </a:solidFill>
                <a:latin typeface="Calibri" pitchFamily="34" charset="0"/>
              </a:rPr>
              <a:t>Yale University</a:t>
            </a:r>
          </a:p>
          <a:p>
            <a:r>
              <a:rPr lang="en-US" sz="2400" i="1" dirty="0" smtClean="0">
                <a:solidFill>
                  <a:srgbClr val="000066"/>
                </a:solidFill>
                <a:latin typeface="Calibri" pitchFamily="34" charset="0"/>
              </a:rPr>
              <a:t>New Haven, CT</a:t>
            </a:r>
            <a:endParaRPr lang="en-US" sz="2400" i="1" dirty="0">
              <a:solidFill>
                <a:srgbClr val="000066"/>
              </a:solidFill>
              <a:latin typeface="Calibri" pitchFamily="34" charset="0"/>
            </a:endParaRPr>
          </a:p>
          <a:p>
            <a:endParaRPr lang="en-US" dirty="0">
              <a:solidFill>
                <a:srgbClr val="000066"/>
              </a:solidFill>
              <a:latin typeface="Calibri" pitchFamily="34" charset="0"/>
            </a:endParaRPr>
          </a:p>
        </p:txBody>
      </p:sp>
      <p:sp>
        <p:nvSpPr>
          <p:cNvPr id="7176" name="TextBox 9"/>
          <p:cNvSpPr txBox="1">
            <a:spLocks noChangeArrowheads="1"/>
          </p:cNvSpPr>
          <p:nvPr/>
        </p:nvSpPr>
        <p:spPr bwMode="auto">
          <a:xfrm rot="10800000" flipV="1">
            <a:off x="4804115" y="3764339"/>
            <a:ext cx="3276600" cy="1569660"/>
          </a:xfrm>
          <a:prstGeom prst="rect">
            <a:avLst/>
          </a:prstGeom>
          <a:noFill/>
          <a:ln w="9525">
            <a:noFill/>
            <a:miter lim="800000"/>
            <a:headEnd/>
            <a:tailEnd/>
          </a:ln>
        </p:spPr>
        <p:txBody>
          <a:bodyPr>
            <a:spAutoFit/>
          </a:bodyPr>
          <a:lstStyle/>
          <a:p>
            <a:r>
              <a:rPr lang="en-US" sz="2400" dirty="0">
                <a:solidFill>
                  <a:srgbClr val="000066"/>
                </a:solidFill>
                <a:latin typeface="Calibri" pitchFamily="34" charset="0"/>
              </a:rPr>
              <a:t>John Kochevar, PhD </a:t>
            </a:r>
          </a:p>
          <a:p>
            <a:r>
              <a:rPr lang="en-US" sz="2400" dirty="0">
                <a:solidFill>
                  <a:srgbClr val="000066"/>
                </a:solidFill>
                <a:latin typeface="Calibri" pitchFamily="34" charset="0"/>
              </a:rPr>
              <a:t>Mark </a:t>
            </a:r>
            <a:r>
              <a:rPr lang="en-US" sz="2400" dirty="0" smtClean="0">
                <a:solidFill>
                  <a:srgbClr val="000066"/>
                </a:solidFill>
                <a:latin typeface="Calibri" pitchFamily="34" charset="0"/>
              </a:rPr>
              <a:t>Stephens</a:t>
            </a:r>
          </a:p>
          <a:p>
            <a:r>
              <a:rPr lang="en-US" sz="2400" i="1" dirty="0" smtClean="0">
                <a:solidFill>
                  <a:srgbClr val="000066"/>
                </a:solidFill>
                <a:latin typeface="Calibri" pitchFamily="34" charset="0"/>
              </a:rPr>
              <a:t>Kochevar Research Associates</a:t>
            </a:r>
            <a:endParaRPr lang="en-US" sz="2400" i="1" dirty="0">
              <a:solidFill>
                <a:srgbClr val="000066"/>
              </a:solidFill>
              <a:latin typeface="Calibri" pitchFamily="34" charset="0"/>
            </a:endParaRPr>
          </a:p>
        </p:txBody>
      </p:sp>
      <p:sp>
        <p:nvSpPr>
          <p:cNvPr id="5" name="TextBox 4"/>
          <p:cNvSpPr txBox="1"/>
          <p:nvPr/>
        </p:nvSpPr>
        <p:spPr>
          <a:xfrm>
            <a:off x="1742960" y="3059668"/>
            <a:ext cx="5133586" cy="461665"/>
          </a:xfrm>
          <a:prstGeom prst="rect">
            <a:avLst/>
          </a:prstGeom>
          <a:noFill/>
        </p:spPr>
        <p:txBody>
          <a:bodyPr wrap="none" rtlCol="0">
            <a:spAutoFit/>
          </a:bodyPr>
          <a:lstStyle/>
          <a:p>
            <a:pPr algn="ctr"/>
            <a:r>
              <a:rPr lang="en-US" sz="2400" b="1" dirty="0" smtClean="0"/>
              <a:t>Annotated ASN 2011 Presentation</a:t>
            </a:r>
            <a:endParaRPr lang="en-US"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half" idx="1"/>
          </p:nvPr>
        </p:nvSpPr>
        <p:spPr>
          <a:xfrm>
            <a:off x="4572000" y="1600200"/>
            <a:ext cx="4495800" cy="4038600"/>
          </a:xfrm>
          <a:ln>
            <a:solidFill>
              <a:srgbClr val="000066"/>
            </a:solidFill>
          </a:ln>
        </p:spPr>
        <p:txBody>
          <a:bodyPr/>
          <a:lstStyle/>
          <a:p>
            <a:pPr algn="ctr">
              <a:buNone/>
              <a:defRPr/>
            </a:pPr>
            <a:r>
              <a:rPr lang="en-US" sz="2400" b="1" dirty="0" smtClean="0">
                <a:latin typeface="+mj-lt"/>
              </a:rPr>
              <a:t>Average Income Gain/Loss/</a:t>
            </a:r>
            <a:r>
              <a:rPr lang="en-US" sz="2400" b="1" dirty="0" err="1" smtClean="0">
                <a:latin typeface="+mj-lt"/>
              </a:rPr>
              <a:t>Tx</a:t>
            </a:r>
            <a:endParaRPr lang="en-US" sz="2400" b="1" dirty="0" smtClean="0">
              <a:latin typeface="+mj-lt"/>
            </a:endParaRPr>
          </a:p>
          <a:p>
            <a:pPr>
              <a:buNone/>
              <a:defRPr/>
            </a:pPr>
            <a:r>
              <a:rPr lang="en-US" sz="2400" dirty="0" smtClean="0"/>
              <a:t>Total         N=3039  	  </a:t>
            </a:r>
            <a:r>
              <a:rPr lang="en-US" sz="2400" dirty="0" smtClean="0">
                <a:solidFill>
                  <a:srgbClr val="800000"/>
                </a:solidFill>
              </a:rPr>
              <a:t>-$15</a:t>
            </a:r>
          </a:p>
          <a:p>
            <a:pPr lvl="0">
              <a:buNone/>
              <a:defRPr/>
            </a:pPr>
            <a:r>
              <a:rPr lang="en-US" sz="2400" u="sng" dirty="0" smtClean="0">
                <a:latin typeface="+mj-lt"/>
              </a:rPr>
              <a:t>Quintiles</a:t>
            </a:r>
            <a:r>
              <a:rPr lang="en-US" sz="2400" dirty="0" smtClean="0"/>
              <a:t>	</a:t>
            </a:r>
          </a:p>
          <a:p>
            <a:pPr lvl="0">
              <a:buNone/>
              <a:defRPr/>
            </a:pPr>
            <a:r>
              <a:rPr lang="en-US" sz="2400" dirty="0" smtClean="0"/>
              <a:t>	1			</a:t>
            </a:r>
            <a:r>
              <a:rPr lang="en-US" sz="2400" dirty="0" smtClean="0">
                <a:solidFill>
                  <a:srgbClr val="800000"/>
                </a:solidFill>
              </a:rPr>
              <a:t>-$102</a:t>
            </a:r>
          </a:p>
          <a:p>
            <a:pPr lvl="0" eaLnBrk="1" hangingPunct="1">
              <a:buNone/>
              <a:defRPr/>
            </a:pPr>
            <a:r>
              <a:rPr lang="en-US" sz="2400" dirty="0" smtClean="0"/>
              <a:t>	2			</a:t>
            </a:r>
            <a:r>
              <a:rPr lang="en-US" sz="2400" dirty="0" smtClean="0">
                <a:solidFill>
                  <a:srgbClr val="800000"/>
                </a:solidFill>
              </a:rPr>
              <a:t>-$  30</a:t>
            </a:r>
          </a:p>
          <a:p>
            <a:pPr lvl="0" eaLnBrk="1" hangingPunct="1">
              <a:buNone/>
              <a:defRPr/>
            </a:pPr>
            <a:r>
              <a:rPr lang="en-US" sz="2400" dirty="0" smtClean="0"/>
              <a:t>	3			</a:t>
            </a:r>
            <a:r>
              <a:rPr lang="en-US" sz="2400" dirty="0" smtClean="0">
                <a:solidFill>
                  <a:srgbClr val="800000"/>
                </a:solidFill>
              </a:rPr>
              <a:t>-$    2</a:t>
            </a:r>
          </a:p>
          <a:p>
            <a:pPr lvl="0" eaLnBrk="1" hangingPunct="1">
              <a:buNone/>
              <a:defRPr/>
            </a:pPr>
            <a:r>
              <a:rPr lang="en-US" sz="2400" dirty="0" smtClean="0"/>
              <a:t>	4			  $  21</a:t>
            </a:r>
          </a:p>
          <a:p>
            <a:pPr lvl="0" eaLnBrk="1" hangingPunct="1">
              <a:buNone/>
              <a:defRPr/>
            </a:pPr>
            <a:r>
              <a:rPr lang="en-US" sz="2400" dirty="0" smtClean="0"/>
              <a:t>	5			  $  54</a:t>
            </a:r>
            <a:r>
              <a:rPr lang="en-US" dirty="0" smtClean="0"/>
              <a:t>	</a:t>
            </a:r>
            <a:endParaRPr lang="en-US" dirty="0"/>
          </a:p>
        </p:txBody>
      </p:sp>
      <p:sp>
        <p:nvSpPr>
          <p:cNvPr id="7" name="Content Placeholder 2"/>
          <p:cNvSpPr txBox="1">
            <a:spLocks/>
          </p:cNvSpPr>
          <p:nvPr/>
        </p:nvSpPr>
        <p:spPr bwMode="auto">
          <a:xfrm>
            <a:off x="304800" y="1600200"/>
            <a:ext cx="4038600" cy="4038600"/>
          </a:xfrm>
          <a:prstGeom prst="rect">
            <a:avLst/>
          </a:prstGeom>
          <a:noFill/>
          <a:ln w="9525">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sz="2400" b="1" i="0" strike="noStrike" kern="1200" cap="none" spc="0" normalizeH="0" baseline="0" noProof="0" dirty="0" smtClean="0">
                <a:ln>
                  <a:noFill/>
                </a:ln>
                <a:solidFill>
                  <a:schemeClr val="tx1"/>
                </a:solidFill>
                <a:effectLst/>
                <a:uLnTx/>
                <a:uFillTx/>
                <a:latin typeface="+mn-lt"/>
                <a:ea typeface="+mn-ea"/>
                <a:cs typeface="+mn-cs"/>
              </a:rPr>
              <a:t>Average Annual Payments</a:t>
            </a:r>
            <a:r>
              <a:rPr kumimoji="0" lang="en-US" sz="2400" b="1" i="0" strike="noStrike" kern="1200" cap="none" spc="0" normalizeH="0" noProof="0" dirty="0" smtClean="0">
                <a:ln>
                  <a:noFill/>
                </a:ln>
                <a:solidFill>
                  <a:schemeClr val="tx1"/>
                </a:solidFill>
                <a:effectLst/>
                <a:uLnTx/>
                <a:uFillTx/>
                <a:latin typeface="+mn-lt"/>
                <a:ea typeface="+mn-ea"/>
                <a:cs typeface="+mn-cs"/>
              </a:rPr>
              <a:t> Per Pa</a:t>
            </a:r>
            <a:r>
              <a:rPr kumimoji="0" lang="en-US" sz="2400" b="1" i="0" strike="noStrike" kern="1200" cap="none" spc="0" normalizeH="0" baseline="0" noProof="0" dirty="0" smtClean="0">
                <a:ln>
                  <a:noFill/>
                </a:ln>
                <a:solidFill>
                  <a:schemeClr val="tx1"/>
                </a:solidFill>
                <a:effectLst/>
                <a:uLnTx/>
                <a:uFillTx/>
                <a:latin typeface="+mn-lt"/>
                <a:ea typeface="+mn-ea"/>
                <a:cs typeface="+mn-cs"/>
              </a:rPr>
              <a:t>tient</a:t>
            </a:r>
            <a:endParaRPr lang="en-US" sz="2400" b="1"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en-US" sz="2400" dirty="0" smtClean="0">
                <a:latin typeface="+mn-lt"/>
                <a:cs typeface="+mn-cs"/>
              </a:rPr>
              <a:t>CR/SB Payments            $26,930</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lang="en-US" sz="8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en-US" sz="2400" dirty="0" smtClean="0">
                <a:latin typeface="+mn-lt"/>
                <a:cs typeface="+mn-cs"/>
              </a:rPr>
              <a:t>PPS Payments	               $25,422</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lang="en-US" sz="1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en-US" sz="2400" dirty="0" smtClean="0">
                <a:latin typeface="+mn-lt"/>
                <a:cs typeface="+mn-cs"/>
              </a:rPr>
              <a:t>Difference                   </a:t>
            </a:r>
            <a:r>
              <a:rPr lang="en-US" sz="2800" dirty="0" smtClean="0">
                <a:latin typeface="+mn-lt"/>
                <a:cs typeface="+mn-cs"/>
              </a:rPr>
              <a:t> </a:t>
            </a:r>
            <a:r>
              <a:rPr lang="en-US" sz="2400" dirty="0" smtClean="0">
                <a:solidFill>
                  <a:srgbClr val="800000"/>
                </a:solidFill>
                <a:latin typeface="+mn-lt"/>
                <a:cs typeface="+mn-cs"/>
              </a:rPr>
              <a:t>-$  1,508</a:t>
            </a:r>
            <a:r>
              <a:rPr lang="en-US" sz="2400" u="sng" dirty="0" smtClean="0">
                <a:solidFill>
                  <a:srgbClr val="800000"/>
                </a:solidFill>
                <a:latin typeface="+mn-lt"/>
                <a:cs typeface="+mn-cs"/>
              </a:rPr>
              <a:t> </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800" b="0" i="0" u="sng"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en-US" sz="2800" dirty="0" smtClean="0">
                <a:latin typeface="+mn-lt"/>
                <a:cs typeface="+mn-cs"/>
              </a:rPr>
              <a:t>			</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Content Placeholder 3"/>
          <p:cNvSpPr txBox="1">
            <a:spLocks/>
          </p:cNvSpPr>
          <p:nvPr/>
        </p:nvSpPr>
        <p:spPr>
          <a:xfrm>
            <a:off x="4724400" y="1166018"/>
            <a:ext cx="4038600" cy="452596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3200" b="0" i="0" u="sng"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533400" y="304800"/>
            <a:ext cx="8001000" cy="523220"/>
          </a:xfrm>
          <a:prstGeom prst="rect">
            <a:avLst/>
          </a:prstGeom>
          <a:noFill/>
        </p:spPr>
        <p:txBody>
          <a:bodyPr wrap="square" rtlCol="0">
            <a:spAutoFit/>
          </a:bodyPr>
          <a:lstStyle/>
          <a:p>
            <a:pPr algn="ctr"/>
            <a:r>
              <a:rPr lang="en-US" sz="2800" b="1" dirty="0" smtClean="0">
                <a:solidFill>
                  <a:srgbClr val="800000"/>
                </a:solidFill>
              </a:rPr>
              <a:t>Income Reductions Per Patient, Per Treatment</a:t>
            </a:r>
            <a:endParaRPr lang="en-US" sz="2800" b="1" dirty="0">
              <a:solidFill>
                <a:srgbClr val="800000"/>
              </a:solidFill>
            </a:endParaRPr>
          </a:p>
        </p:txBody>
      </p:sp>
      <p:sp>
        <p:nvSpPr>
          <p:cNvPr id="11" name="TextBox 10"/>
          <p:cNvSpPr txBox="1"/>
          <p:nvPr/>
        </p:nvSpPr>
        <p:spPr>
          <a:xfrm>
            <a:off x="533400" y="1066800"/>
            <a:ext cx="6417141" cy="369332"/>
          </a:xfrm>
          <a:prstGeom prst="rect">
            <a:avLst/>
          </a:prstGeom>
          <a:noFill/>
        </p:spPr>
        <p:txBody>
          <a:bodyPr wrap="none" rtlCol="0">
            <a:spAutoFit/>
          </a:bodyPr>
          <a:lstStyle/>
          <a:p>
            <a:r>
              <a:rPr lang="en-US" b="1" dirty="0" smtClean="0"/>
              <a:t>Facilities will lose income on a small portion of patients.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 calcmode="lin" valueType="num">
                                      <p:cBhvr additive="base">
                                        <p:cTn id="7" dur="5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4000" b="1" dirty="0" smtClean="0">
                <a:solidFill>
                  <a:srgbClr val="800000"/>
                </a:solidFill>
              </a:rPr>
              <a:t>Patient Average Income Gains/Losses Per Treatment By Quintile</a:t>
            </a:r>
            <a:endParaRPr lang="en-US" sz="4000" b="1" dirty="0">
              <a:solidFill>
                <a:srgbClr val="8000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1903378200"/>
              </p:ext>
            </p:extLst>
          </p:nvPr>
        </p:nvGraphicFramePr>
        <p:xfrm>
          <a:off x="609600" y="1981201"/>
          <a:ext cx="8229601" cy="4676562"/>
        </p:xfrm>
        <a:graphic>
          <a:graphicData uri="http://schemas.openxmlformats.org/drawingml/2006/table">
            <a:tbl>
              <a:tblPr/>
              <a:tblGrid>
                <a:gridCol w="2313473"/>
                <a:gridCol w="1236206"/>
                <a:gridCol w="1147905"/>
                <a:gridCol w="1059605"/>
                <a:gridCol w="1236206"/>
                <a:gridCol w="1236206"/>
              </a:tblGrid>
              <a:tr h="444497">
                <a:tc>
                  <a:txBody>
                    <a:bodyPr/>
                    <a:lstStyle/>
                    <a:p>
                      <a:pPr marL="0" marR="0">
                        <a:spcBef>
                          <a:spcPts val="0"/>
                        </a:spcBef>
                        <a:spcAft>
                          <a:spcPts val="0"/>
                        </a:spcAft>
                      </a:pPr>
                      <a:endParaRPr lang="en-US" sz="1200" dirty="0">
                        <a:latin typeface="Arial"/>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algn="ctr">
                        <a:spcBef>
                          <a:spcPts val="0"/>
                        </a:spcBef>
                        <a:spcAft>
                          <a:spcPts val="0"/>
                        </a:spcAft>
                      </a:pPr>
                      <a:r>
                        <a:rPr lang="en-US" sz="2400" dirty="0" smtClean="0">
                          <a:latin typeface="Arial"/>
                          <a:ea typeface="Cambria"/>
                          <a:cs typeface="Times New Roman"/>
                        </a:rPr>
                        <a:t>Income Losses/Gains by </a:t>
                      </a:r>
                      <a:r>
                        <a:rPr lang="en-US" sz="2400" dirty="0">
                          <a:latin typeface="Arial"/>
                          <a:ea typeface="Cambria"/>
                          <a:cs typeface="Times New Roman"/>
                        </a:rPr>
                        <a:t>Quintile</a:t>
                      </a:r>
                      <a:endParaRPr lang="en-US" sz="24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7917">
                <a:tc>
                  <a:txBody>
                    <a:bodyPr/>
                    <a:lstStyle/>
                    <a:p>
                      <a:pPr marL="0" marR="0">
                        <a:spcBef>
                          <a:spcPts val="0"/>
                        </a:spcBef>
                        <a:spcAft>
                          <a:spcPts val="0"/>
                        </a:spcAft>
                      </a:pPr>
                      <a:r>
                        <a:rPr lang="en-US" sz="2000" dirty="0">
                          <a:latin typeface="Arial"/>
                          <a:ea typeface="Cambria"/>
                          <a:cs typeface="Times New Roman"/>
                        </a:rPr>
                        <a:t>N</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latin typeface="Arial"/>
                          <a:ea typeface="Cambria"/>
                          <a:cs typeface="Times New Roman"/>
                        </a:rPr>
                        <a:t>607</a:t>
                      </a:r>
                    </a:p>
                    <a:p>
                      <a:pPr marL="0" marR="0" algn="ctr">
                        <a:spcBef>
                          <a:spcPts val="0"/>
                        </a:spcBef>
                        <a:spcAft>
                          <a:spcPts val="0"/>
                        </a:spcAft>
                      </a:pPr>
                      <a:r>
                        <a:rPr lang="en-US" sz="1600" dirty="0" smtClean="0">
                          <a:latin typeface="Cambria"/>
                          <a:ea typeface="Cambria"/>
                          <a:cs typeface="Times New Roman"/>
                        </a:rPr>
                        <a:t>Biggest Reductions</a:t>
                      </a:r>
                      <a:endParaRPr lang="en-US" sz="16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latin typeface="Arial"/>
                          <a:ea typeface="Cambria"/>
                          <a:cs typeface="Times New Roman"/>
                        </a:rPr>
                        <a:t>608</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latin typeface="Arial"/>
                          <a:ea typeface="Cambria"/>
                          <a:cs typeface="Times New Roman"/>
                        </a:rPr>
                        <a:t>608</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latin typeface="Arial"/>
                          <a:ea typeface="Cambria"/>
                          <a:cs typeface="Times New Roman"/>
                        </a:rPr>
                        <a:t>608</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latin typeface="Arial"/>
                          <a:ea typeface="Cambria"/>
                          <a:cs typeface="Times New Roman"/>
                        </a:rPr>
                        <a:t>608</a:t>
                      </a:r>
                    </a:p>
                    <a:p>
                      <a:pPr marL="0" marR="0" algn="ctr">
                        <a:spcBef>
                          <a:spcPts val="0"/>
                        </a:spcBef>
                        <a:spcAft>
                          <a:spcPts val="0"/>
                        </a:spcAft>
                      </a:pPr>
                      <a:r>
                        <a:rPr lang="en-US" sz="1600" dirty="0" smtClean="0">
                          <a:latin typeface="Cambria"/>
                          <a:ea typeface="Cambria"/>
                          <a:cs typeface="Times New Roman"/>
                        </a:rPr>
                        <a:t>Biggest Gains</a:t>
                      </a:r>
                      <a:endParaRPr lang="en-US" sz="16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917">
                <a:tc>
                  <a:txBody>
                    <a:bodyPr/>
                    <a:lstStyle/>
                    <a:p>
                      <a:pPr marL="0" marR="0">
                        <a:spcBef>
                          <a:spcPts val="0"/>
                        </a:spcBef>
                        <a:spcAft>
                          <a:spcPts val="0"/>
                        </a:spcAft>
                      </a:pPr>
                      <a:r>
                        <a:rPr lang="en-US" sz="2000" dirty="0" err="1">
                          <a:latin typeface="Arial"/>
                          <a:ea typeface="Cambria"/>
                          <a:cs typeface="Times New Roman"/>
                        </a:rPr>
                        <a:t>Avg</a:t>
                      </a:r>
                      <a:r>
                        <a:rPr lang="en-US" sz="2000" dirty="0">
                          <a:latin typeface="Arial"/>
                          <a:ea typeface="Cambria"/>
                          <a:cs typeface="Times New Roman"/>
                        </a:rPr>
                        <a:t> $ </a:t>
                      </a:r>
                      <a:r>
                        <a:rPr lang="en-US" sz="2000" dirty="0" smtClean="0">
                          <a:latin typeface="Arial"/>
                          <a:ea typeface="Cambria"/>
                          <a:cs typeface="Times New Roman"/>
                        </a:rPr>
                        <a:t>Change in Income per </a:t>
                      </a:r>
                      <a:r>
                        <a:rPr lang="en-US" sz="2000" dirty="0" err="1" smtClean="0">
                          <a:latin typeface="Arial"/>
                          <a:ea typeface="Cambria"/>
                          <a:cs typeface="Times New Roman"/>
                        </a:rPr>
                        <a:t>Tx</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dirty="0">
                          <a:latin typeface="Arial"/>
                          <a:ea typeface="Cambria"/>
                          <a:cs typeface="Times New Roman"/>
                        </a:rPr>
                        <a:t>- $101.63</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dirty="0">
                          <a:latin typeface="Arial"/>
                          <a:ea typeface="Cambria"/>
                          <a:cs typeface="Times New Roman"/>
                        </a:rPr>
                        <a:t>- $30.08</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a:latin typeface="Arial"/>
                          <a:ea typeface="Cambria"/>
                          <a:cs typeface="Times New Roman"/>
                        </a:rPr>
                        <a:t>- $1.81</a:t>
                      </a:r>
                      <a:endParaRPr lang="en-US" sz="200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a:latin typeface="Arial"/>
                          <a:ea typeface="Cambria"/>
                          <a:cs typeface="Times New Roman"/>
                        </a:rPr>
                        <a:t>$21.04</a:t>
                      </a:r>
                      <a:endParaRPr lang="en-US" sz="200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dirty="0">
                          <a:latin typeface="Arial"/>
                          <a:ea typeface="Cambria"/>
                          <a:cs typeface="Times New Roman"/>
                        </a:rPr>
                        <a:t>$54.46</a:t>
                      </a:r>
                      <a:endParaRPr lang="en-US" sz="20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917">
                <a:tc>
                  <a:txBody>
                    <a:bodyPr/>
                    <a:lstStyle/>
                    <a:p>
                      <a:pPr marL="0" marR="0">
                        <a:spcBef>
                          <a:spcPts val="0"/>
                        </a:spcBef>
                        <a:spcAft>
                          <a:spcPts val="0"/>
                        </a:spcAft>
                      </a:pPr>
                      <a:r>
                        <a:rPr lang="en-US" sz="2000" baseline="0" dirty="0">
                          <a:solidFill>
                            <a:srgbClr val="003300"/>
                          </a:solidFill>
                          <a:latin typeface="Arial"/>
                          <a:ea typeface="Cambria"/>
                          <a:cs typeface="Times New Roman"/>
                        </a:rPr>
                        <a:t>% Died 2009</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19.6%</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14.6%</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14.1%</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10.9%</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10.9%</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917">
                <a:tc>
                  <a:txBody>
                    <a:bodyPr/>
                    <a:lstStyle/>
                    <a:p>
                      <a:pPr marL="0" marR="0">
                        <a:spcBef>
                          <a:spcPts val="0"/>
                        </a:spcBef>
                        <a:spcAft>
                          <a:spcPts val="0"/>
                        </a:spcAft>
                      </a:pPr>
                      <a:r>
                        <a:rPr lang="en-US" sz="2000" baseline="0">
                          <a:solidFill>
                            <a:srgbClr val="003300"/>
                          </a:solidFill>
                          <a:latin typeface="Arial"/>
                          <a:ea typeface="Cambria"/>
                          <a:cs typeface="Times New Roman"/>
                        </a:rPr>
                        <a:t>% Black</a:t>
                      </a:r>
                      <a:endParaRPr lang="en-US" sz="2000" baseline="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38.4%</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30.8%</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27.1%</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26.8%</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003300"/>
                          </a:solidFill>
                          <a:latin typeface="Arial"/>
                          <a:ea typeface="Cambria"/>
                          <a:cs typeface="Times New Roman"/>
                        </a:rPr>
                        <a:t>24.1%</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917">
                <a:tc>
                  <a:txBody>
                    <a:bodyPr/>
                    <a:lstStyle/>
                    <a:p>
                      <a:pPr marL="0" marR="0">
                        <a:spcBef>
                          <a:spcPts val="0"/>
                        </a:spcBef>
                        <a:spcAft>
                          <a:spcPts val="0"/>
                        </a:spcAft>
                      </a:pPr>
                      <a:r>
                        <a:rPr lang="en-US" sz="2000" baseline="0">
                          <a:solidFill>
                            <a:srgbClr val="003300"/>
                          </a:solidFill>
                          <a:latin typeface="Arial"/>
                          <a:ea typeface="Cambria"/>
                          <a:cs typeface="Times New Roman"/>
                        </a:rPr>
                        <a:t>% Rural</a:t>
                      </a:r>
                      <a:endParaRPr lang="en-US" sz="2000" baseline="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a:solidFill>
                            <a:srgbClr val="003300"/>
                          </a:solidFill>
                          <a:latin typeface="Arial"/>
                          <a:ea typeface="Cambria"/>
                          <a:cs typeface="Times New Roman"/>
                        </a:rPr>
                        <a:t>14.5%</a:t>
                      </a:r>
                      <a:endParaRPr lang="en-US" sz="2000" baseline="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a:solidFill>
                            <a:srgbClr val="003300"/>
                          </a:solidFill>
                          <a:latin typeface="Arial"/>
                          <a:ea typeface="Cambria"/>
                          <a:cs typeface="Times New Roman"/>
                        </a:rPr>
                        <a:t>10.2%</a:t>
                      </a:r>
                      <a:endParaRPr lang="en-US" sz="2000" baseline="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a:solidFill>
                            <a:srgbClr val="003300"/>
                          </a:solidFill>
                          <a:latin typeface="Arial"/>
                          <a:ea typeface="Cambria"/>
                          <a:cs typeface="Times New Roman"/>
                        </a:rPr>
                        <a:t>8.2%</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a:solidFill>
                            <a:srgbClr val="003300"/>
                          </a:solidFill>
                          <a:latin typeface="Arial"/>
                          <a:ea typeface="Cambria"/>
                          <a:cs typeface="Times New Roman"/>
                        </a:rPr>
                        <a:t>8.2%</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a:solidFill>
                            <a:srgbClr val="003300"/>
                          </a:solidFill>
                          <a:latin typeface="Arial"/>
                          <a:ea typeface="Cambria"/>
                          <a:cs typeface="Times New Roman"/>
                        </a:rPr>
                        <a:t>11.0%</a:t>
                      </a:r>
                      <a:endParaRPr lang="en-US" sz="2000" baseline="0" dirty="0">
                        <a:solidFill>
                          <a:srgbClr val="0033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917">
                <a:tc>
                  <a:txBody>
                    <a:bodyPr/>
                    <a:lstStyle/>
                    <a:p>
                      <a:pPr marL="0" marR="0">
                        <a:spcBef>
                          <a:spcPts val="0"/>
                        </a:spcBef>
                        <a:spcAft>
                          <a:spcPts val="0"/>
                        </a:spcAft>
                      </a:pPr>
                      <a:r>
                        <a:rPr lang="en-US" sz="2000" baseline="0" dirty="0">
                          <a:solidFill>
                            <a:srgbClr val="800000"/>
                          </a:solidFill>
                          <a:latin typeface="Arial"/>
                          <a:ea typeface="Cambria"/>
                          <a:cs typeface="Times New Roman"/>
                        </a:rPr>
                        <a:t>% New to Dialysis</a:t>
                      </a:r>
                      <a:endParaRPr lang="en-US" sz="2000" baseline="0" dirty="0">
                        <a:solidFill>
                          <a:srgbClr val="8000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800000"/>
                          </a:solidFill>
                          <a:latin typeface="Arial"/>
                          <a:ea typeface="Cambria"/>
                          <a:cs typeface="Times New Roman"/>
                        </a:rPr>
                        <a:t>9.1%</a:t>
                      </a:r>
                      <a:endParaRPr lang="en-US" sz="2000" baseline="0" dirty="0">
                        <a:solidFill>
                          <a:srgbClr val="8000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a:solidFill>
                            <a:srgbClr val="800000"/>
                          </a:solidFill>
                          <a:latin typeface="Arial"/>
                          <a:ea typeface="Cambria"/>
                          <a:cs typeface="Times New Roman"/>
                        </a:rPr>
                        <a:t>8.4%</a:t>
                      </a:r>
                      <a:endParaRPr lang="en-US" sz="2000" baseline="0" dirty="0">
                        <a:solidFill>
                          <a:srgbClr val="8000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800000"/>
                          </a:solidFill>
                          <a:latin typeface="Arial"/>
                          <a:ea typeface="Cambria"/>
                          <a:cs typeface="Times New Roman"/>
                        </a:rPr>
                        <a:t>9.9%</a:t>
                      </a:r>
                      <a:endParaRPr lang="en-US" sz="2000" baseline="0" dirty="0">
                        <a:solidFill>
                          <a:srgbClr val="8000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800000"/>
                          </a:solidFill>
                          <a:latin typeface="Arial"/>
                          <a:ea typeface="Cambria"/>
                          <a:cs typeface="Times New Roman"/>
                        </a:rPr>
                        <a:t>17.1%</a:t>
                      </a:r>
                      <a:endParaRPr lang="en-US" sz="2000" baseline="0" dirty="0">
                        <a:solidFill>
                          <a:srgbClr val="8000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000" baseline="0" dirty="0" smtClean="0">
                          <a:solidFill>
                            <a:srgbClr val="800000"/>
                          </a:solidFill>
                          <a:latin typeface="Arial"/>
                          <a:ea typeface="Cambria"/>
                          <a:cs typeface="Times New Roman"/>
                        </a:rPr>
                        <a:t>46.9</a:t>
                      </a:r>
                      <a:r>
                        <a:rPr lang="en-US" sz="2000" baseline="0" dirty="0">
                          <a:solidFill>
                            <a:srgbClr val="800000"/>
                          </a:solidFill>
                          <a:latin typeface="Arial"/>
                          <a:ea typeface="Cambria"/>
                          <a:cs typeface="Times New Roman"/>
                        </a:rPr>
                        <a:t>%</a:t>
                      </a:r>
                      <a:endParaRPr lang="en-US" sz="2000" baseline="0" dirty="0">
                        <a:solidFill>
                          <a:srgbClr val="800000"/>
                        </a:solidFill>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37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Cambria"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Box 4"/>
          <p:cNvSpPr txBox="1"/>
          <p:nvPr/>
        </p:nvSpPr>
        <p:spPr>
          <a:xfrm>
            <a:off x="304800" y="1371600"/>
            <a:ext cx="9075242" cy="400110"/>
          </a:xfrm>
          <a:prstGeom prst="rect">
            <a:avLst/>
          </a:prstGeom>
          <a:noFill/>
        </p:spPr>
        <p:txBody>
          <a:bodyPr wrap="square" rtlCol="0">
            <a:spAutoFit/>
          </a:bodyPr>
          <a:lstStyle/>
          <a:p>
            <a:r>
              <a:rPr lang="en-US" sz="2000" dirty="0" smtClean="0"/>
              <a:t>Characteristics not in the PPS accounted for large income gains and losses.</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 xmlns:p14="http://schemas.microsoft.com/office/powerpoint/2010/main" val="191189753"/>
              </p:ext>
            </p:extLst>
          </p:nvPr>
        </p:nvGraphicFramePr>
        <p:xfrm>
          <a:off x="609600" y="1447800"/>
          <a:ext cx="8077200" cy="4902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57200" y="304800"/>
            <a:ext cx="8229600" cy="411162"/>
          </a:xfrm>
        </p:spPr>
        <p:txBody>
          <a:bodyPr/>
          <a:lstStyle/>
          <a:p>
            <a:r>
              <a:rPr lang="en-US" sz="3600" b="1" dirty="0" smtClean="0">
                <a:solidFill>
                  <a:srgbClr val="800000"/>
                </a:solidFill>
              </a:rPr>
              <a:t>Characteristics of Patients with Highest Income Losses Per Treatment</a:t>
            </a:r>
            <a:endParaRPr lang="en-US" sz="3600" dirty="0">
              <a:solidFill>
                <a:srgbClr val="800000"/>
              </a:solidFill>
            </a:endParaRPr>
          </a:p>
        </p:txBody>
      </p:sp>
      <p:sp>
        <p:nvSpPr>
          <p:cNvPr id="4" name="TextBox 3"/>
          <p:cNvSpPr txBox="1"/>
          <p:nvPr/>
        </p:nvSpPr>
        <p:spPr>
          <a:xfrm>
            <a:off x="2438400" y="6248400"/>
            <a:ext cx="5138971" cy="369332"/>
          </a:xfrm>
          <a:prstGeom prst="rect">
            <a:avLst/>
          </a:prstGeom>
          <a:solidFill>
            <a:srgbClr val="000066"/>
          </a:solidFill>
        </p:spPr>
        <p:txBody>
          <a:bodyPr wrap="none" rtlCol="0">
            <a:spAutoFit/>
          </a:bodyPr>
          <a:lstStyle/>
          <a:p>
            <a:r>
              <a:rPr lang="en-US" b="1" dirty="0" smtClean="0">
                <a:solidFill>
                  <a:schemeClr val="bg1"/>
                </a:solidFill>
              </a:rPr>
              <a:t>AVERAGE INCOME LOSS PER TREATMENT</a:t>
            </a:r>
            <a:endParaRPr lang="en-US" b="1" dirty="0">
              <a:solidFill>
                <a:schemeClr val="bg1"/>
              </a:solidFill>
            </a:endParaRPr>
          </a:p>
        </p:txBody>
      </p:sp>
      <p:sp>
        <p:nvSpPr>
          <p:cNvPr id="5" name="TextBox 4"/>
          <p:cNvSpPr txBox="1"/>
          <p:nvPr/>
        </p:nvSpPr>
        <p:spPr>
          <a:xfrm>
            <a:off x="5068669" y="2667000"/>
            <a:ext cx="646331" cy="369332"/>
          </a:xfrm>
          <a:prstGeom prst="rect">
            <a:avLst/>
          </a:prstGeom>
          <a:noFill/>
        </p:spPr>
        <p:txBody>
          <a:bodyPr wrap="none" rtlCol="0">
            <a:spAutoFit/>
          </a:bodyPr>
          <a:lstStyle/>
          <a:p>
            <a:r>
              <a:rPr lang="en-US" b="1" dirty="0" smtClean="0">
                <a:solidFill>
                  <a:srgbClr val="008000"/>
                </a:solidFill>
              </a:rPr>
              <a:t>-$18</a:t>
            </a:r>
            <a:endParaRPr lang="en-US" b="1" dirty="0">
              <a:solidFill>
                <a:srgbClr val="008000"/>
              </a:solidFill>
            </a:endParaRPr>
          </a:p>
        </p:txBody>
      </p:sp>
      <p:sp>
        <p:nvSpPr>
          <p:cNvPr id="6" name="TextBox 5"/>
          <p:cNvSpPr txBox="1"/>
          <p:nvPr/>
        </p:nvSpPr>
        <p:spPr>
          <a:xfrm>
            <a:off x="4561805" y="3505200"/>
            <a:ext cx="848395" cy="369332"/>
          </a:xfrm>
          <a:prstGeom prst="rect">
            <a:avLst/>
          </a:prstGeom>
          <a:noFill/>
        </p:spPr>
        <p:txBody>
          <a:bodyPr wrap="square" rtlCol="0">
            <a:spAutoFit/>
          </a:bodyPr>
          <a:lstStyle/>
          <a:p>
            <a:r>
              <a:rPr lang="en-US" b="1" dirty="0" smtClean="0">
                <a:solidFill>
                  <a:srgbClr val="008000"/>
                </a:solidFill>
              </a:rPr>
              <a:t>-$18</a:t>
            </a:r>
            <a:endParaRPr lang="en-US" b="1" dirty="0">
              <a:solidFill>
                <a:srgbClr val="008000"/>
              </a:solidFill>
            </a:endParaRPr>
          </a:p>
        </p:txBody>
      </p:sp>
      <p:sp>
        <p:nvSpPr>
          <p:cNvPr id="7" name="TextBox 6"/>
          <p:cNvSpPr txBox="1"/>
          <p:nvPr/>
        </p:nvSpPr>
        <p:spPr>
          <a:xfrm>
            <a:off x="3392269" y="4343400"/>
            <a:ext cx="646331" cy="369332"/>
          </a:xfrm>
          <a:prstGeom prst="rect">
            <a:avLst/>
          </a:prstGeom>
          <a:noFill/>
        </p:spPr>
        <p:txBody>
          <a:bodyPr wrap="none" rtlCol="0">
            <a:spAutoFit/>
          </a:bodyPr>
          <a:lstStyle/>
          <a:p>
            <a:r>
              <a:rPr lang="en-US" b="1" dirty="0" smtClean="0">
                <a:solidFill>
                  <a:srgbClr val="008000"/>
                </a:solidFill>
              </a:rPr>
              <a:t>-$24</a:t>
            </a:r>
            <a:endParaRPr lang="en-US" b="1" dirty="0">
              <a:solidFill>
                <a:srgbClr val="008000"/>
              </a:solidFill>
            </a:endParaRPr>
          </a:p>
        </p:txBody>
      </p:sp>
      <p:sp>
        <p:nvSpPr>
          <p:cNvPr id="8" name="TextBox 7"/>
          <p:cNvSpPr txBox="1"/>
          <p:nvPr/>
        </p:nvSpPr>
        <p:spPr>
          <a:xfrm>
            <a:off x="3071442" y="5071962"/>
            <a:ext cx="646331" cy="369332"/>
          </a:xfrm>
          <a:prstGeom prst="rect">
            <a:avLst/>
          </a:prstGeom>
          <a:noFill/>
        </p:spPr>
        <p:txBody>
          <a:bodyPr wrap="none" rtlCol="0">
            <a:spAutoFit/>
          </a:bodyPr>
          <a:lstStyle/>
          <a:p>
            <a:r>
              <a:rPr lang="en-US" b="1" dirty="0" smtClean="0">
                <a:solidFill>
                  <a:srgbClr val="008000"/>
                </a:solidFill>
              </a:rPr>
              <a:t>-$26</a:t>
            </a:r>
            <a:endParaRPr lang="en-US" b="1" dirty="0">
              <a:solidFill>
                <a:srgbClr val="008000"/>
              </a:solidFill>
            </a:endParaRPr>
          </a:p>
        </p:txBody>
      </p:sp>
      <p:sp>
        <p:nvSpPr>
          <p:cNvPr id="9" name="TextBox 8"/>
          <p:cNvSpPr txBox="1"/>
          <p:nvPr/>
        </p:nvSpPr>
        <p:spPr>
          <a:xfrm>
            <a:off x="228600" y="1066800"/>
            <a:ext cx="9357508" cy="461665"/>
          </a:xfrm>
          <a:prstGeom prst="rect">
            <a:avLst/>
          </a:prstGeom>
          <a:noFill/>
        </p:spPr>
        <p:txBody>
          <a:bodyPr wrap="square" rtlCol="0">
            <a:spAutoFit/>
          </a:bodyPr>
          <a:lstStyle/>
          <a:p>
            <a:r>
              <a:rPr lang="en-US" sz="2400" dirty="0" smtClean="0"/>
              <a:t>Characteristics combined produced even higher income losses.</a:t>
            </a:r>
            <a:endParaRPr lang="en-US" sz="2400" dirty="0"/>
          </a:p>
        </p:txBody>
      </p:sp>
    </p:spTree>
    <p:extLst>
      <p:ext uri="{BB962C8B-B14F-4D97-AF65-F5344CB8AC3E}">
        <p14:creationId xmlns="" xmlns:p14="http://schemas.microsoft.com/office/powerpoint/2010/main" val="1470533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4000" b="1" dirty="0" smtClean="0">
                <a:solidFill>
                  <a:srgbClr val="800000"/>
                </a:solidFill>
              </a:rPr>
              <a:t>Comorbidities and ESA Use</a:t>
            </a:r>
          </a:p>
        </p:txBody>
      </p:sp>
      <p:graphicFrame>
        <p:nvGraphicFramePr>
          <p:cNvPr id="5" name="Content Placeholder 4"/>
          <p:cNvGraphicFramePr>
            <a:graphicFrameLocks noGrp="1"/>
          </p:cNvGraphicFramePr>
          <p:nvPr>
            <p:ph idx="1"/>
          </p:nvPr>
        </p:nvGraphicFramePr>
        <p:xfrm>
          <a:off x="533400" y="1600200"/>
          <a:ext cx="7924800" cy="5029200"/>
        </p:xfrm>
        <a:graphic>
          <a:graphicData uri="http://schemas.openxmlformats.org/drawingml/2006/table">
            <a:tbl>
              <a:tblPr firstRow="1" bandRow="1">
                <a:tableStyleId>{5C22544A-7EE6-4342-B048-85BDC9FD1C3A}</a:tableStyleId>
              </a:tblPr>
              <a:tblGrid>
                <a:gridCol w="3008488"/>
                <a:gridCol w="2274712"/>
                <a:gridCol w="2641600"/>
              </a:tblGrid>
              <a:tr h="630382">
                <a:tc>
                  <a:txBody>
                    <a:bodyPr/>
                    <a:lstStyle/>
                    <a:p>
                      <a:r>
                        <a:rPr lang="en-US" dirty="0" smtClean="0"/>
                        <a:t>Comorbidity </a:t>
                      </a:r>
                      <a:endParaRPr lang="en-US" dirty="0"/>
                    </a:p>
                  </a:txBody>
                  <a:tcPr/>
                </a:tc>
                <a:tc>
                  <a:txBody>
                    <a:bodyPr/>
                    <a:lstStyle/>
                    <a:p>
                      <a:r>
                        <a:rPr lang="en-US" dirty="0" smtClean="0"/>
                        <a:t>PPS Adjustors</a:t>
                      </a:r>
                      <a:endParaRPr lang="en-US" dirty="0"/>
                    </a:p>
                  </a:txBody>
                  <a:tcPr/>
                </a:tc>
                <a:tc>
                  <a:txBody>
                    <a:bodyPr/>
                    <a:lstStyle/>
                    <a:p>
                      <a:r>
                        <a:rPr lang="en-US" dirty="0" smtClean="0"/>
                        <a:t>Related to ESA </a:t>
                      </a:r>
                    </a:p>
                    <a:p>
                      <a:r>
                        <a:rPr lang="en-US" dirty="0" smtClean="0"/>
                        <a:t>Use p &lt; 0.05</a:t>
                      </a:r>
                      <a:endParaRPr lang="en-US" dirty="0"/>
                    </a:p>
                  </a:txBody>
                  <a:tcPr/>
                </a:tc>
              </a:tr>
              <a:tr h="360218">
                <a:tc>
                  <a:txBody>
                    <a:bodyPr/>
                    <a:lstStyle/>
                    <a:p>
                      <a:r>
                        <a:rPr lang="en-US" dirty="0" smtClean="0"/>
                        <a:t>HIV </a:t>
                      </a:r>
                      <a:endParaRPr lang="en-US" dirty="0"/>
                    </a:p>
                  </a:txBody>
                  <a:tcPr/>
                </a:tc>
                <a:tc>
                  <a:txBody>
                    <a:bodyPr/>
                    <a:lstStyle/>
                    <a:p>
                      <a:endParaRPr lang="en-US" dirty="0"/>
                    </a:p>
                  </a:txBody>
                  <a:tcPr/>
                </a:tc>
                <a:tc>
                  <a:txBody>
                    <a:bodyPr/>
                    <a:lstStyle/>
                    <a:p>
                      <a:pPr algn="ctr"/>
                      <a:r>
                        <a:rPr lang="en-US" dirty="0" smtClean="0"/>
                        <a:t>X</a:t>
                      </a:r>
                      <a:endParaRPr lang="en-US" dirty="0"/>
                    </a:p>
                  </a:txBody>
                  <a:tcPr/>
                </a:tc>
              </a:tr>
              <a:tr h="360218">
                <a:tc>
                  <a:txBody>
                    <a:bodyPr/>
                    <a:lstStyle/>
                    <a:p>
                      <a:r>
                        <a:rPr lang="en-US" dirty="0" smtClean="0"/>
                        <a:t>Hemolytic/Sickle Cell </a:t>
                      </a:r>
                      <a:r>
                        <a:rPr lang="en-US" dirty="0" err="1" smtClean="0"/>
                        <a:t>Anemias</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60218">
                <a:tc>
                  <a:txBody>
                    <a:bodyPr/>
                    <a:lstStyle/>
                    <a:p>
                      <a:r>
                        <a:rPr lang="en-US" dirty="0" smtClean="0"/>
                        <a:t>Cancer</a:t>
                      </a:r>
                      <a:endParaRPr lang="en-US" dirty="0"/>
                    </a:p>
                  </a:txBody>
                  <a:tcPr/>
                </a:tc>
                <a:tc>
                  <a:txBody>
                    <a:bodyPr/>
                    <a:lstStyle/>
                    <a:p>
                      <a:endParaRPr lang="en-US"/>
                    </a:p>
                  </a:txBody>
                  <a:tcPr/>
                </a:tc>
                <a:tc>
                  <a:txBody>
                    <a:bodyPr/>
                    <a:lstStyle/>
                    <a:p>
                      <a:pPr algn="ctr"/>
                      <a:r>
                        <a:rPr lang="en-US" dirty="0" smtClean="0"/>
                        <a:t>X</a:t>
                      </a:r>
                      <a:endParaRPr lang="en-US" dirty="0"/>
                    </a:p>
                  </a:txBody>
                  <a:tcPr/>
                </a:tc>
              </a:tr>
              <a:tr h="360218">
                <a:tc>
                  <a:txBody>
                    <a:bodyPr/>
                    <a:lstStyle/>
                    <a:p>
                      <a:r>
                        <a:rPr lang="en-US" dirty="0" smtClean="0"/>
                        <a:t>Diabetes</a:t>
                      </a:r>
                      <a:endParaRPr lang="en-US" dirty="0"/>
                    </a:p>
                  </a:txBody>
                  <a:tcPr/>
                </a:tc>
                <a:tc>
                  <a:txBody>
                    <a:bodyPr/>
                    <a:lstStyle/>
                    <a:p>
                      <a:endParaRPr lang="en-US"/>
                    </a:p>
                  </a:txBody>
                  <a:tcPr/>
                </a:tc>
                <a:tc>
                  <a:txBody>
                    <a:bodyPr/>
                    <a:lstStyle/>
                    <a:p>
                      <a:pPr algn="ctr"/>
                      <a:r>
                        <a:rPr lang="en-US" dirty="0" smtClean="0"/>
                        <a:t>X</a:t>
                      </a:r>
                      <a:endParaRPr lang="en-US" dirty="0"/>
                    </a:p>
                  </a:txBody>
                  <a:tcPr/>
                </a:tc>
              </a:tr>
              <a:tr h="360218">
                <a:tc>
                  <a:txBody>
                    <a:bodyPr/>
                    <a:lstStyle/>
                    <a:p>
                      <a:r>
                        <a:rPr lang="en-US" dirty="0" smtClean="0"/>
                        <a:t>Peripheral Vascular Disease</a:t>
                      </a:r>
                      <a:endParaRPr lang="en-US" dirty="0"/>
                    </a:p>
                  </a:txBody>
                  <a:tcPr/>
                </a:tc>
                <a:tc>
                  <a:txBody>
                    <a:bodyPr/>
                    <a:lstStyle/>
                    <a:p>
                      <a:endParaRPr lang="en-US"/>
                    </a:p>
                  </a:txBody>
                  <a:tcPr/>
                </a:tc>
                <a:tc>
                  <a:txBody>
                    <a:bodyPr/>
                    <a:lstStyle/>
                    <a:p>
                      <a:pPr algn="ctr"/>
                      <a:r>
                        <a:rPr lang="en-US" dirty="0" smtClean="0"/>
                        <a:t>X</a:t>
                      </a:r>
                      <a:endParaRPr lang="en-US" dirty="0"/>
                    </a:p>
                  </a:txBody>
                  <a:tcPr/>
                </a:tc>
              </a:tr>
              <a:tr h="360218">
                <a:tc>
                  <a:txBody>
                    <a:bodyPr/>
                    <a:lstStyle/>
                    <a:p>
                      <a:r>
                        <a:rPr lang="en-US" dirty="0" smtClean="0"/>
                        <a:t>SHPT</a:t>
                      </a:r>
                      <a:endParaRPr lang="en-US" dirty="0"/>
                    </a:p>
                  </a:txBody>
                  <a:tcPr/>
                </a:tc>
                <a:tc>
                  <a:txBody>
                    <a:bodyPr/>
                    <a:lstStyle/>
                    <a:p>
                      <a:endParaRPr lang="en-US"/>
                    </a:p>
                  </a:txBody>
                  <a:tcPr/>
                </a:tc>
                <a:tc>
                  <a:txBody>
                    <a:bodyPr/>
                    <a:lstStyle/>
                    <a:p>
                      <a:pPr algn="ctr"/>
                      <a:r>
                        <a:rPr lang="en-US" dirty="0" smtClean="0"/>
                        <a:t>X</a:t>
                      </a:r>
                      <a:endParaRPr lang="en-US" dirty="0"/>
                    </a:p>
                  </a:txBody>
                  <a:tcPr/>
                </a:tc>
              </a:tr>
              <a:tr h="360218">
                <a:tc>
                  <a:txBody>
                    <a:bodyPr/>
                    <a:lstStyle/>
                    <a:p>
                      <a:r>
                        <a:rPr lang="en-US" dirty="0" smtClean="0"/>
                        <a:t>Pneumonia</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60218">
                <a:tc>
                  <a:txBody>
                    <a:bodyPr/>
                    <a:lstStyle/>
                    <a:p>
                      <a:r>
                        <a:rPr lang="en-US" dirty="0" smtClean="0"/>
                        <a:t>Septicemia</a:t>
                      </a:r>
                      <a:endParaRPr lang="en-US" dirty="0"/>
                    </a:p>
                  </a:txBody>
                  <a:tcPr/>
                </a:tc>
                <a:tc>
                  <a:txBody>
                    <a:bodyPr/>
                    <a:lstStyle/>
                    <a:p>
                      <a:endParaRPr lang="en-US"/>
                    </a:p>
                  </a:txBody>
                  <a:tcPr/>
                </a:tc>
                <a:tc>
                  <a:txBody>
                    <a:bodyPr/>
                    <a:lstStyle/>
                    <a:p>
                      <a:pPr algn="ctr"/>
                      <a:r>
                        <a:rPr lang="en-US" dirty="0" smtClean="0"/>
                        <a:t>X</a:t>
                      </a:r>
                      <a:endParaRPr lang="en-US" dirty="0"/>
                    </a:p>
                  </a:txBody>
                  <a:tcPr/>
                </a:tc>
              </a:tr>
              <a:tr h="360218">
                <a:tc>
                  <a:txBody>
                    <a:bodyPr/>
                    <a:lstStyle/>
                    <a:p>
                      <a:r>
                        <a:rPr lang="en-US" dirty="0" smtClean="0"/>
                        <a:t>GI Bleed</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60218">
                <a:tc>
                  <a:txBody>
                    <a:bodyPr/>
                    <a:lstStyle/>
                    <a:p>
                      <a:r>
                        <a:rPr lang="en-US" dirty="0" smtClean="0"/>
                        <a:t>Inability to Ambulate</a:t>
                      </a:r>
                      <a:endParaRPr lang="en-US" dirty="0"/>
                    </a:p>
                  </a:txBody>
                  <a:tcPr/>
                </a:tc>
                <a:tc>
                  <a:txBody>
                    <a:bodyPr/>
                    <a:lstStyle/>
                    <a:p>
                      <a:endParaRPr lang="en-US"/>
                    </a:p>
                  </a:txBody>
                  <a:tcPr/>
                </a:tc>
                <a:tc>
                  <a:txBody>
                    <a:bodyPr/>
                    <a:lstStyle/>
                    <a:p>
                      <a:pPr algn="ctr"/>
                      <a:r>
                        <a:rPr lang="en-US" dirty="0" smtClean="0"/>
                        <a:t>X</a:t>
                      </a:r>
                      <a:endParaRPr lang="en-US" dirty="0"/>
                    </a:p>
                  </a:txBody>
                  <a:tcPr/>
                </a:tc>
              </a:tr>
              <a:tr h="360218">
                <a:tc>
                  <a:txBody>
                    <a:bodyPr/>
                    <a:lstStyle/>
                    <a:p>
                      <a:r>
                        <a:rPr lang="en-US" dirty="0" smtClean="0"/>
                        <a:t>Inability to Transfer</a:t>
                      </a:r>
                      <a:endParaRPr lang="en-US" dirty="0"/>
                    </a:p>
                  </a:txBody>
                  <a:tcPr/>
                </a:tc>
                <a:tc>
                  <a:txBody>
                    <a:bodyPr/>
                    <a:lstStyle/>
                    <a:p>
                      <a:endParaRPr lang="en-US"/>
                    </a:p>
                  </a:txBody>
                  <a:tcPr/>
                </a:tc>
                <a:tc>
                  <a:txBody>
                    <a:bodyPr/>
                    <a:lstStyle/>
                    <a:p>
                      <a:pPr algn="ctr"/>
                      <a:r>
                        <a:rPr lang="en-US" dirty="0" smtClean="0"/>
                        <a:t>X</a:t>
                      </a:r>
                      <a:endParaRPr lang="en-US" dirty="0"/>
                    </a:p>
                  </a:txBody>
                  <a:tcPr/>
                </a:tc>
              </a:tr>
              <a:tr h="360218">
                <a:tc>
                  <a:txBody>
                    <a:bodyPr/>
                    <a:lstStyle/>
                    <a:p>
                      <a:r>
                        <a:rPr lang="en-US" dirty="0" smtClean="0"/>
                        <a:t>Need assistance with ADL</a:t>
                      </a:r>
                      <a:endParaRPr lang="en-US" dirty="0"/>
                    </a:p>
                  </a:txBody>
                  <a:tcPr/>
                </a:tc>
                <a:tc>
                  <a:txBody>
                    <a:bodyPr/>
                    <a:lstStyle/>
                    <a:p>
                      <a:endParaRPr lang="en-US"/>
                    </a:p>
                  </a:txBody>
                  <a:tcPr/>
                </a:tc>
                <a:tc>
                  <a:txBody>
                    <a:bodyPr/>
                    <a:lstStyle/>
                    <a:p>
                      <a:pPr algn="ctr"/>
                      <a:r>
                        <a:rPr lang="en-US" dirty="0" smtClean="0"/>
                        <a:t>X</a:t>
                      </a:r>
                      <a:endParaRPr lang="en-US" dirty="0"/>
                    </a:p>
                  </a:txBody>
                  <a:tcPr/>
                </a:tc>
              </a:tr>
            </a:tbl>
          </a:graphicData>
        </a:graphic>
      </p:graphicFrame>
      <p:sp>
        <p:nvSpPr>
          <p:cNvPr id="4" name="TextBox 3"/>
          <p:cNvSpPr txBox="1"/>
          <p:nvPr/>
        </p:nvSpPr>
        <p:spPr>
          <a:xfrm>
            <a:off x="914400" y="1143000"/>
            <a:ext cx="7162800" cy="369332"/>
          </a:xfrm>
          <a:prstGeom prst="rect">
            <a:avLst/>
          </a:prstGeom>
          <a:noFill/>
        </p:spPr>
        <p:txBody>
          <a:bodyPr wrap="square" rtlCol="0">
            <a:spAutoFit/>
          </a:bodyPr>
          <a:lstStyle/>
          <a:p>
            <a:r>
              <a:rPr lang="en-US" b="1" dirty="0" smtClean="0"/>
              <a:t>The PPS failed to include ESA related comorbidities.  </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800000"/>
                </a:solidFill>
              </a:rPr>
              <a:t>Multiple Comorbidities and ESA Use</a:t>
            </a:r>
            <a:endParaRPr lang="en-US" sz="3600" dirty="0">
              <a:solidFill>
                <a:srgbClr val="800000"/>
              </a:solidFill>
            </a:endParaRPr>
          </a:p>
        </p:txBody>
      </p:sp>
      <p:graphicFrame>
        <p:nvGraphicFramePr>
          <p:cNvPr id="4" name="Content Placeholder 3"/>
          <p:cNvGraphicFramePr>
            <a:graphicFrameLocks noGrp="1"/>
          </p:cNvGraphicFramePr>
          <p:nvPr>
            <p:ph idx="1"/>
          </p:nvPr>
        </p:nvGraphicFramePr>
        <p:xfrm>
          <a:off x="1295400" y="2286000"/>
          <a:ext cx="6705600" cy="3055503"/>
        </p:xfrm>
        <a:graphic>
          <a:graphicData uri="http://schemas.openxmlformats.org/drawingml/2006/table">
            <a:tbl>
              <a:tblPr firstRow="1" bandRow="1">
                <a:tableStyleId>{5C22544A-7EE6-4342-B048-85BDC9FD1C3A}</a:tableStyleId>
              </a:tblPr>
              <a:tblGrid>
                <a:gridCol w="1775243"/>
                <a:gridCol w="813653"/>
                <a:gridCol w="813653"/>
                <a:gridCol w="813653"/>
                <a:gridCol w="739685"/>
                <a:gridCol w="835313"/>
                <a:gridCol w="914400"/>
              </a:tblGrid>
              <a:tr h="325198">
                <a:tc>
                  <a:txBody>
                    <a:bodyPr/>
                    <a:lstStyle/>
                    <a:p>
                      <a:endParaRPr lang="en-US" dirty="0"/>
                    </a:p>
                  </a:txBody>
                  <a:tcPr/>
                </a:tc>
                <a:tc>
                  <a:txBody>
                    <a:bodyPr/>
                    <a:lstStyle/>
                    <a:p>
                      <a:pPr algn="ctr"/>
                      <a:endParaRPr lang="en-US" dirty="0"/>
                    </a:p>
                  </a:txBody>
                  <a:tcPr/>
                </a:tc>
                <a:tc gridSpan="4">
                  <a:txBody>
                    <a:bodyPr/>
                    <a:lstStyle/>
                    <a:p>
                      <a:pPr algn="ctr"/>
                      <a:r>
                        <a:rPr lang="en-US" dirty="0" smtClean="0"/>
                        <a:t>Number of Comorbidities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endParaRPr lang="en-US" dirty="0"/>
                    </a:p>
                  </a:txBody>
                  <a:tcPr/>
                </a:tc>
              </a:tr>
              <a:tr h="325198">
                <a:tc>
                  <a:txBody>
                    <a:bodyPr/>
                    <a:lstStyle/>
                    <a:p>
                      <a:endParaRPr lang="en-US" dirty="0"/>
                    </a:p>
                  </a:txBody>
                  <a:tcPr/>
                </a:tc>
                <a:tc>
                  <a:txBody>
                    <a:bodyPr/>
                    <a:lstStyle/>
                    <a:p>
                      <a:r>
                        <a:rPr lang="en-US" dirty="0" smtClean="0"/>
                        <a:t>Total</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r>
              <a:tr h="561301">
                <a:tc>
                  <a:txBody>
                    <a:bodyPr/>
                    <a:lstStyle/>
                    <a:p>
                      <a:r>
                        <a:rPr lang="en-US" dirty="0" smtClean="0"/>
                        <a:t>Patient N</a:t>
                      </a:r>
                      <a:endParaRPr lang="en-US" dirty="0"/>
                    </a:p>
                  </a:txBody>
                  <a:tcPr/>
                </a:tc>
                <a:tc>
                  <a:txBody>
                    <a:bodyPr/>
                    <a:lstStyle/>
                    <a:p>
                      <a:r>
                        <a:rPr lang="en-US" dirty="0" smtClean="0"/>
                        <a:t>3039</a:t>
                      </a:r>
                      <a:endParaRPr lang="en-US" dirty="0"/>
                    </a:p>
                  </a:txBody>
                  <a:tcPr/>
                </a:tc>
                <a:tc>
                  <a:txBody>
                    <a:bodyPr/>
                    <a:lstStyle/>
                    <a:p>
                      <a:r>
                        <a:rPr lang="en-US" dirty="0" smtClean="0"/>
                        <a:t>382</a:t>
                      </a:r>
                      <a:endParaRPr lang="en-US" dirty="0"/>
                    </a:p>
                  </a:txBody>
                  <a:tcPr/>
                </a:tc>
                <a:tc>
                  <a:txBody>
                    <a:bodyPr/>
                    <a:lstStyle/>
                    <a:p>
                      <a:r>
                        <a:rPr lang="en-US" dirty="0" smtClean="0"/>
                        <a:t>847</a:t>
                      </a:r>
                      <a:endParaRPr lang="en-US" dirty="0"/>
                    </a:p>
                  </a:txBody>
                  <a:tcPr/>
                </a:tc>
                <a:tc>
                  <a:txBody>
                    <a:bodyPr/>
                    <a:lstStyle/>
                    <a:p>
                      <a:r>
                        <a:rPr lang="en-US" dirty="0" smtClean="0"/>
                        <a:t>664</a:t>
                      </a:r>
                      <a:endParaRPr lang="en-US" dirty="0"/>
                    </a:p>
                  </a:txBody>
                  <a:tcPr/>
                </a:tc>
                <a:tc>
                  <a:txBody>
                    <a:bodyPr/>
                    <a:lstStyle/>
                    <a:p>
                      <a:r>
                        <a:rPr lang="en-US" dirty="0" smtClean="0"/>
                        <a:t>437</a:t>
                      </a:r>
                      <a:endParaRPr lang="en-US" dirty="0"/>
                    </a:p>
                  </a:txBody>
                  <a:tcPr/>
                </a:tc>
                <a:tc>
                  <a:txBody>
                    <a:bodyPr/>
                    <a:lstStyle/>
                    <a:p>
                      <a:r>
                        <a:rPr lang="en-US" dirty="0" smtClean="0"/>
                        <a:t>709</a:t>
                      </a:r>
                      <a:endParaRPr lang="en-US" dirty="0"/>
                    </a:p>
                  </a:txBody>
                  <a:tcPr/>
                </a:tc>
              </a:tr>
              <a:tr h="561301">
                <a:tc>
                  <a:txBody>
                    <a:bodyPr/>
                    <a:lstStyle/>
                    <a:p>
                      <a:r>
                        <a:rPr lang="en-US" dirty="0" smtClean="0"/>
                        <a:t>ESA $/Tx</a:t>
                      </a:r>
                      <a:endParaRPr lang="en-US" dirty="0"/>
                    </a:p>
                  </a:txBody>
                  <a:tcPr/>
                </a:tc>
                <a:tc>
                  <a:txBody>
                    <a:bodyPr/>
                    <a:lstStyle/>
                    <a:p>
                      <a:r>
                        <a:rPr lang="en-US" dirty="0" smtClean="0"/>
                        <a:t>$51.</a:t>
                      </a:r>
                      <a:endParaRPr lang="en-US" dirty="0"/>
                    </a:p>
                  </a:txBody>
                  <a:tcPr/>
                </a:tc>
                <a:tc>
                  <a:txBody>
                    <a:bodyPr/>
                    <a:lstStyle/>
                    <a:p>
                      <a:r>
                        <a:rPr lang="en-US" dirty="0" smtClean="0"/>
                        <a:t>$47.</a:t>
                      </a:r>
                      <a:endParaRPr lang="en-US" dirty="0"/>
                    </a:p>
                  </a:txBody>
                  <a:tcPr/>
                </a:tc>
                <a:tc>
                  <a:txBody>
                    <a:bodyPr/>
                    <a:lstStyle/>
                    <a:p>
                      <a:r>
                        <a:rPr lang="en-US" dirty="0" smtClean="0"/>
                        <a:t>$47.</a:t>
                      </a:r>
                      <a:endParaRPr lang="en-US" dirty="0"/>
                    </a:p>
                  </a:txBody>
                  <a:tcPr/>
                </a:tc>
                <a:tc>
                  <a:txBody>
                    <a:bodyPr/>
                    <a:lstStyle/>
                    <a:p>
                      <a:r>
                        <a:rPr lang="en-US" dirty="0" smtClean="0"/>
                        <a:t>$49.</a:t>
                      </a:r>
                      <a:endParaRPr lang="en-US" dirty="0"/>
                    </a:p>
                  </a:txBody>
                  <a:tcPr/>
                </a:tc>
                <a:tc>
                  <a:txBody>
                    <a:bodyPr/>
                    <a:lstStyle/>
                    <a:p>
                      <a:r>
                        <a:rPr lang="en-US" dirty="0" smtClean="0"/>
                        <a:t>$50.</a:t>
                      </a:r>
                      <a:endParaRPr lang="en-US" dirty="0"/>
                    </a:p>
                  </a:txBody>
                  <a:tcPr/>
                </a:tc>
                <a:tc>
                  <a:txBody>
                    <a:bodyPr/>
                    <a:lstStyle/>
                    <a:p>
                      <a:r>
                        <a:rPr lang="en-US" dirty="0" smtClean="0"/>
                        <a:t>$60.</a:t>
                      </a:r>
                      <a:endParaRPr lang="en-US" dirty="0"/>
                    </a:p>
                  </a:txBody>
                  <a:tcPr/>
                </a:tc>
              </a:tr>
              <a:tr h="561301">
                <a:tc>
                  <a:txBody>
                    <a:bodyPr/>
                    <a:lstStyle/>
                    <a:p>
                      <a:r>
                        <a:rPr lang="en-US" dirty="0" smtClean="0"/>
                        <a:t>ESA Units/Tx (000)</a:t>
                      </a:r>
                      <a:endParaRPr lang="en-US" dirty="0"/>
                    </a:p>
                  </a:txBody>
                  <a:tcPr/>
                </a:tc>
                <a:tc>
                  <a:txBody>
                    <a:bodyPr/>
                    <a:lstStyle/>
                    <a:p>
                      <a:r>
                        <a:rPr lang="en-US" dirty="0" smtClean="0"/>
                        <a:t>5.5</a:t>
                      </a:r>
                      <a:endParaRPr lang="en-US" dirty="0"/>
                    </a:p>
                  </a:txBody>
                  <a:tcPr/>
                </a:tc>
                <a:tc>
                  <a:txBody>
                    <a:bodyPr/>
                    <a:lstStyle/>
                    <a:p>
                      <a:r>
                        <a:rPr lang="en-US" dirty="0" smtClean="0"/>
                        <a:t>5.2</a:t>
                      </a:r>
                      <a:endParaRPr lang="en-US" dirty="0"/>
                    </a:p>
                  </a:txBody>
                  <a:tcPr/>
                </a:tc>
                <a:tc>
                  <a:txBody>
                    <a:bodyPr/>
                    <a:lstStyle/>
                    <a:p>
                      <a:r>
                        <a:rPr lang="en-US" dirty="0" smtClean="0"/>
                        <a:t>5.0</a:t>
                      </a:r>
                      <a:endParaRPr lang="en-US" dirty="0"/>
                    </a:p>
                  </a:txBody>
                  <a:tcPr/>
                </a:tc>
                <a:tc>
                  <a:txBody>
                    <a:bodyPr/>
                    <a:lstStyle/>
                    <a:p>
                      <a:r>
                        <a:rPr lang="en-US" dirty="0" smtClean="0"/>
                        <a:t>5.3</a:t>
                      </a:r>
                      <a:endParaRPr lang="en-US" dirty="0"/>
                    </a:p>
                  </a:txBody>
                  <a:tcPr/>
                </a:tc>
                <a:tc>
                  <a:txBody>
                    <a:bodyPr/>
                    <a:lstStyle/>
                    <a:p>
                      <a:r>
                        <a:rPr lang="en-US" dirty="0" smtClean="0"/>
                        <a:t>5.6</a:t>
                      </a:r>
                      <a:endParaRPr lang="en-US" dirty="0"/>
                    </a:p>
                  </a:txBody>
                  <a:tcPr/>
                </a:tc>
                <a:tc>
                  <a:txBody>
                    <a:bodyPr/>
                    <a:lstStyle/>
                    <a:p>
                      <a:r>
                        <a:rPr lang="en-US" dirty="0" smtClean="0"/>
                        <a:t>6.4</a:t>
                      </a:r>
                      <a:endParaRPr lang="en-US" dirty="0"/>
                    </a:p>
                  </a:txBody>
                  <a:tcPr/>
                </a:tc>
              </a:tr>
              <a:tr h="561301">
                <a:tc>
                  <a:txBody>
                    <a:bodyPr/>
                    <a:lstStyle/>
                    <a:p>
                      <a:r>
                        <a:rPr lang="en-US" dirty="0" smtClean="0"/>
                        <a:t>Gain/</a:t>
                      </a:r>
                      <a:r>
                        <a:rPr lang="en-US" dirty="0" smtClean="0">
                          <a:solidFill>
                            <a:srgbClr val="C00000"/>
                          </a:solidFill>
                        </a:rPr>
                        <a:t>Loss</a:t>
                      </a:r>
                      <a:r>
                        <a:rPr lang="en-US" dirty="0" smtClean="0"/>
                        <a:t> /Tx</a:t>
                      </a:r>
                      <a:endParaRPr lang="en-US" dirty="0"/>
                    </a:p>
                  </a:txBody>
                  <a:tcPr/>
                </a:tc>
                <a:tc>
                  <a:txBody>
                    <a:bodyPr/>
                    <a:lstStyle/>
                    <a:p>
                      <a:r>
                        <a:rPr lang="en-US" dirty="0" smtClean="0">
                          <a:solidFill>
                            <a:srgbClr val="C00000"/>
                          </a:solidFill>
                        </a:rPr>
                        <a:t>$15</a:t>
                      </a:r>
                      <a:endParaRPr lang="en-US" dirty="0">
                        <a:solidFill>
                          <a:srgbClr val="C00000"/>
                        </a:solidFill>
                      </a:endParaRPr>
                    </a:p>
                  </a:txBody>
                  <a:tcPr/>
                </a:tc>
                <a:tc>
                  <a:txBody>
                    <a:bodyPr/>
                    <a:lstStyle/>
                    <a:p>
                      <a:r>
                        <a:rPr lang="en-US" dirty="0" smtClean="0">
                          <a:solidFill>
                            <a:srgbClr val="C00000"/>
                          </a:solidFill>
                        </a:rPr>
                        <a:t>$3.8</a:t>
                      </a:r>
                      <a:endParaRPr lang="en-US" dirty="0">
                        <a:solidFill>
                          <a:srgbClr val="C00000"/>
                        </a:solidFill>
                      </a:endParaRPr>
                    </a:p>
                  </a:txBody>
                  <a:tcPr/>
                </a:tc>
                <a:tc>
                  <a:txBody>
                    <a:bodyPr/>
                    <a:lstStyle/>
                    <a:p>
                      <a:r>
                        <a:rPr lang="en-US" dirty="0" smtClean="0">
                          <a:solidFill>
                            <a:srgbClr val="C00000"/>
                          </a:solidFill>
                        </a:rPr>
                        <a:t>$7.6</a:t>
                      </a:r>
                      <a:endParaRPr lang="en-US" dirty="0">
                        <a:solidFill>
                          <a:srgbClr val="C00000"/>
                        </a:solidFill>
                      </a:endParaRPr>
                    </a:p>
                  </a:txBody>
                  <a:tcPr/>
                </a:tc>
                <a:tc>
                  <a:txBody>
                    <a:bodyPr/>
                    <a:lstStyle/>
                    <a:p>
                      <a:r>
                        <a:rPr lang="en-US" dirty="0" smtClean="0">
                          <a:solidFill>
                            <a:srgbClr val="C00000"/>
                          </a:solidFill>
                        </a:rPr>
                        <a:t>$12</a:t>
                      </a:r>
                      <a:endParaRPr lang="en-US" dirty="0">
                        <a:solidFill>
                          <a:srgbClr val="C00000"/>
                        </a:solidFill>
                      </a:endParaRPr>
                    </a:p>
                  </a:txBody>
                  <a:tcPr/>
                </a:tc>
                <a:tc>
                  <a:txBody>
                    <a:bodyPr/>
                    <a:lstStyle/>
                    <a:p>
                      <a:r>
                        <a:rPr lang="en-US" dirty="0" smtClean="0">
                          <a:solidFill>
                            <a:srgbClr val="C00000"/>
                          </a:solidFill>
                        </a:rPr>
                        <a:t>$17</a:t>
                      </a:r>
                      <a:endParaRPr lang="en-US" dirty="0">
                        <a:solidFill>
                          <a:srgbClr val="C00000"/>
                        </a:solidFill>
                      </a:endParaRPr>
                    </a:p>
                  </a:txBody>
                  <a:tcPr/>
                </a:tc>
                <a:tc>
                  <a:txBody>
                    <a:bodyPr/>
                    <a:lstStyle/>
                    <a:p>
                      <a:r>
                        <a:rPr lang="en-US" dirty="0" smtClean="0">
                          <a:solidFill>
                            <a:srgbClr val="C00000"/>
                          </a:solidFill>
                        </a:rPr>
                        <a:t>$30</a:t>
                      </a:r>
                      <a:endParaRPr lang="en-US" dirty="0">
                        <a:solidFill>
                          <a:srgbClr val="C00000"/>
                        </a:solidFill>
                      </a:endParaRPr>
                    </a:p>
                  </a:txBody>
                  <a:tcPr/>
                </a:tc>
              </a:tr>
            </a:tbl>
          </a:graphicData>
        </a:graphic>
      </p:graphicFrame>
      <p:sp>
        <p:nvSpPr>
          <p:cNvPr id="5" name="TextBox 4"/>
          <p:cNvSpPr txBox="1"/>
          <p:nvPr/>
        </p:nvSpPr>
        <p:spPr>
          <a:xfrm>
            <a:off x="685800" y="1676400"/>
            <a:ext cx="8212505" cy="369332"/>
          </a:xfrm>
          <a:prstGeom prst="rect">
            <a:avLst/>
          </a:prstGeom>
          <a:noFill/>
        </p:spPr>
        <p:txBody>
          <a:bodyPr wrap="none" rtlCol="0">
            <a:spAutoFit/>
          </a:bodyPr>
          <a:lstStyle/>
          <a:p>
            <a:r>
              <a:rPr lang="en-US" b="1" dirty="0" smtClean="0"/>
              <a:t>The PPS case mix adjustors do not pay more for multiple comorbidities.  </a:t>
            </a:r>
            <a:endParaRPr lang="en-US" b="1" dirty="0"/>
          </a:p>
        </p:txBody>
      </p:sp>
      <p:sp>
        <p:nvSpPr>
          <p:cNvPr id="6" name="TextBox 5"/>
          <p:cNvSpPr txBox="1"/>
          <p:nvPr/>
        </p:nvSpPr>
        <p:spPr>
          <a:xfrm>
            <a:off x="685800" y="5602069"/>
            <a:ext cx="7840608" cy="646331"/>
          </a:xfrm>
          <a:prstGeom prst="rect">
            <a:avLst/>
          </a:prstGeom>
          <a:noFill/>
        </p:spPr>
        <p:txBody>
          <a:bodyPr wrap="none" rtlCol="0">
            <a:spAutoFit/>
          </a:bodyPr>
          <a:lstStyle/>
          <a:p>
            <a:r>
              <a:rPr lang="en-US" dirty="0" smtClean="0"/>
              <a:t>Facilities with sicker patients lost more money and it was not only because </a:t>
            </a:r>
          </a:p>
          <a:p>
            <a:r>
              <a:rPr lang="en-US" dirty="0" smtClean="0"/>
              <a:t>of ESA use.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800000"/>
                </a:solidFill>
              </a:rPr>
              <a:t>Facility Loss /Gain Analysis</a:t>
            </a:r>
            <a:r>
              <a:rPr lang="en-US" b="1" dirty="0" smtClean="0">
                <a:solidFill>
                  <a:srgbClr val="C00000"/>
                </a:solidFill>
              </a:rPr>
              <a:t/>
            </a:r>
            <a:br>
              <a:rPr lang="en-US" b="1" dirty="0" smtClean="0">
                <a:solidFill>
                  <a:srgbClr val="C00000"/>
                </a:solidFill>
              </a:rPr>
            </a:br>
            <a:endParaRPr lang="en-US" b="1" dirty="0">
              <a:solidFill>
                <a:srgbClr val="C00000"/>
              </a:solidFill>
            </a:endParaRPr>
          </a:p>
        </p:txBody>
      </p:sp>
      <p:graphicFrame>
        <p:nvGraphicFramePr>
          <p:cNvPr id="6" name="Content Placeholder 5"/>
          <p:cNvGraphicFramePr>
            <a:graphicFrameLocks noGrp="1"/>
          </p:cNvGraphicFramePr>
          <p:nvPr>
            <p:ph idx="1"/>
          </p:nvPr>
        </p:nvGraphicFramePr>
        <p:xfrm>
          <a:off x="457200" y="2214880"/>
          <a:ext cx="8229600" cy="3337560"/>
        </p:xfrm>
        <a:graphic>
          <a:graphicData uri="http://schemas.openxmlformats.org/drawingml/2006/table">
            <a:tbl>
              <a:tblPr firstRow="1" bandRow="1">
                <a:tableStyleId>{5C22544A-7EE6-4342-B048-85BDC9FD1C3A}</a:tableStyleId>
              </a:tblPr>
              <a:tblGrid>
                <a:gridCol w="2590800"/>
                <a:gridCol w="990600"/>
                <a:gridCol w="1295400"/>
                <a:gridCol w="1143000"/>
                <a:gridCol w="1219200"/>
                <a:gridCol w="990600"/>
              </a:tblGrid>
              <a:tr h="370840">
                <a:tc>
                  <a:txBody>
                    <a:bodyPr/>
                    <a:lstStyle/>
                    <a:p>
                      <a:endParaRPr lang="en-US" dirty="0"/>
                    </a:p>
                  </a:txBody>
                  <a:tcPr/>
                </a:tc>
                <a:tc>
                  <a:txBody>
                    <a:bodyPr/>
                    <a:lstStyle/>
                    <a:p>
                      <a:r>
                        <a:rPr lang="en-US" sz="1600" dirty="0" smtClean="0"/>
                        <a:t>&lt; -$26</a:t>
                      </a:r>
                      <a:endParaRPr lang="en-US" sz="1600" dirty="0"/>
                    </a:p>
                  </a:txBody>
                  <a:tcPr/>
                </a:tc>
                <a:tc>
                  <a:txBody>
                    <a:bodyPr/>
                    <a:lstStyle/>
                    <a:p>
                      <a:r>
                        <a:rPr lang="en-US" sz="1600" dirty="0" smtClean="0"/>
                        <a:t>-$25 to - $20</a:t>
                      </a:r>
                      <a:endParaRPr lang="en-US" sz="1600" dirty="0"/>
                    </a:p>
                  </a:txBody>
                  <a:tcPr/>
                </a:tc>
                <a:tc>
                  <a:txBody>
                    <a:bodyPr/>
                    <a:lstStyle/>
                    <a:p>
                      <a:r>
                        <a:rPr lang="en-US" sz="1600" dirty="0" smtClean="0"/>
                        <a:t>-$19 to -$9</a:t>
                      </a:r>
                      <a:endParaRPr lang="en-US" sz="1600" dirty="0"/>
                    </a:p>
                  </a:txBody>
                  <a:tcPr/>
                </a:tc>
                <a:tc>
                  <a:txBody>
                    <a:bodyPr/>
                    <a:lstStyle/>
                    <a:p>
                      <a:r>
                        <a:rPr lang="en-US" sz="1600" dirty="0" smtClean="0"/>
                        <a:t>-$8 to +$.24</a:t>
                      </a:r>
                      <a:endParaRPr lang="en-US" sz="1600" dirty="0"/>
                    </a:p>
                  </a:txBody>
                  <a:tcPr/>
                </a:tc>
                <a:tc>
                  <a:txBody>
                    <a:bodyPr/>
                    <a:lstStyle/>
                    <a:p>
                      <a:r>
                        <a:rPr lang="en-US" sz="1600" dirty="0" smtClean="0"/>
                        <a:t>&gt;$ 0.25</a:t>
                      </a:r>
                      <a:endParaRPr lang="en-US" sz="1600" dirty="0"/>
                    </a:p>
                  </a:txBody>
                  <a:tcPr/>
                </a:tc>
              </a:tr>
              <a:tr h="370840">
                <a:tc>
                  <a:txBody>
                    <a:bodyPr/>
                    <a:lstStyle/>
                    <a:p>
                      <a:r>
                        <a:rPr lang="en-US" dirty="0" smtClean="0"/>
                        <a:t>Facility N</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9</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r>
              <a:tr h="370840">
                <a:tc>
                  <a:txBody>
                    <a:bodyPr/>
                    <a:lstStyle/>
                    <a:p>
                      <a:r>
                        <a:rPr lang="en-US" dirty="0" smtClean="0"/>
                        <a:t>Patient N</a:t>
                      </a:r>
                      <a:endParaRPr lang="en-US" dirty="0"/>
                    </a:p>
                  </a:txBody>
                  <a:tcPr/>
                </a:tc>
                <a:tc>
                  <a:txBody>
                    <a:bodyPr/>
                    <a:lstStyle/>
                    <a:p>
                      <a:r>
                        <a:rPr lang="en-US" dirty="0" smtClean="0"/>
                        <a:t>446</a:t>
                      </a:r>
                      <a:endParaRPr lang="en-US" dirty="0"/>
                    </a:p>
                  </a:txBody>
                  <a:tcPr/>
                </a:tc>
                <a:tc>
                  <a:txBody>
                    <a:bodyPr/>
                    <a:lstStyle/>
                    <a:p>
                      <a:r>
                        <a:rPr lang="en-US" dirty="0" smtClean="0"/>
                        <a:t>827</a:t>
                      </a:r>
                      <a:endParaRPr lang="en-US" dirty="0"/>
                    </a:p>
                  </a:txBody>
                  <a:tcPr/>
                </a:tc>
                <a:tc>
                  <a:txBody>
                    <a:bodyPr/>
                    <a:lstStyle/>
                    <a:p>
                      <a:r>
                        <a:rPr lang="en-US" dirty="0" smtClean="0"/>
                        <a:t>642</a:t>
                      </a:r>
                      <a:endParaRPr lang="en-US" dirty="0"/>
                    </a:p>
                  </a:txBody>
                  <a:tcPr/>
                </a:tc>
                <a:tc>
                  <a:txBody>
                    <a:bodyPr/>
                    <a:lstStyle/>
                    <a:p>
                      <a:r>
                        <a:rPr lang="en-US" dirty="0" smtClean="0"/>
                        <a:t>649</a:t>
                      </a:r>
                      <a:endParaRPr lang="en-US" dirty="0"/>
                    </a:p>
                  </a:txBody>
                  <a:tcPr/>
                </a:tc>
                <a:tc>
                  <a:txBody>
                    <a:bodyPr/>
                    <a:lstStyle/>
                    <a:p>
                      <a:r>
                        <a:rPr lang="en-US" dirty="0" smtClean="0"/>
                        <a:t>430</a:t>
                      </a:r>
                      <a:endParaRPr lang="en-US" dirty="0"/>
                    </a:p>
                  </a:txBody>
                  <a:tcPr/>
                </a:tc>
              </a:tr>
              <a:tr h="370840">
                <a:tc>
                  <a:txBody>
                    <a:bodyPr/>
                    <a:lstStyle/>
                    <a:p>
                      <a:r>
                        <a:rPr lang="en-US" dirty="0" smtClean="0"/>
                        <a:t>% Patients losing &gt; $5000</a:t>
                      </a:r>
                      <a:endParaRPr lang="en-US" dirty="0"/>
                    </a:p>
                  </a:txBody>
                  <a:tcPr/>
                </a:tc>
                <a:tc>
                  <a:txBody>
                    <a:bodyPr/>
                    <a:lstStyle/>
                    <a:p>
                      <a:r>
                        <a:rPr lang="en-US" dirty="0" smtClean="0"/>
                        <a:t>37%</a:t>
                      </a:r>
                      <a:endParaRPr lang="en-US" dirty="0"/>
                    </a:p>
                  </a:txBody>
                  <a:tcPr/>
                </a:tc>
                <a:tc>
                  <a:txBody>
                    <a:bodyPr/>
                    <a:lstStyle/>
                    <a:p>
                      <a:r>
                        <a:rPr lang="en-US" dirty="0" smtClean="0"/>
                        <a:t>23%</a:t>
                      </a:r>
                      <a:endParaRPr lang="en-US" dirty="0"/>
                    </a:p>
                  </a:txBody>
                  <a:tcPr/>
                </a:tc>
                <a:tc>
                  <a:txBody>
                    <a:bodyPr/>
                    <a:lstStyle/>
                    <a:p>
                      <a:r>
                        <a:rPr lang="en-US" dirty="0" smtClean="0"/>
                        <a:t>17%</a:t>
                      </a:r>
                      <a:endParaRPr lang="en-US" dirty="0"/>
                    </a:p>
                  </a:txBody>
                  <a:tcPr/>
                </a:tc>
                <a:tc>
                  <a:txBody>
                    <a:bodyPr/>
                    <a:lstStyle/>
                    <a:p>
                      <a:r>
                        <a:rPr lang="en-US" dirty="0" smtClean="0"/>
                        <a:t>13%</a:t>
                      </a:r>
                      <a:endParaRPr lang="en-US" dirty="0"/>
                    </a:p>
                  </a:txBody>
                  <a:tcPr/>
                </a:tc>
                <a:tc>
                  <a:txBody>
                    <a:bodyPr/>
                    <a:lstStyle/>
                    <a:p>
                      <a:r>
                        <a:rPr lang="en-US" dirty="0" smtClean="0"/>
                        <a:t>7%</a:t>
                      </a:r>
                      <a:endParaRPr lang="en-US" dirty="0"/>
                    </a:p>
                  </a:txBody>
                  <a:tcPr/>
                </a:tc>
              </a:tr>
              <a:tr h="370840">
                <a:tc>
                  <a:txBody>
                    <a:bodyPr/>
                    <a:lstStyle/>
                    <a:p>
                      <a:r>
                        <a:rPr lang="en-US" dirty="0" smtClean="0"/>
                        <a:t>Av. ESA Annual Costs</a:t>
                      </a:r>
                      <a:endParaRPr lang="en-US" dirty="0"/>
                    </a:p>
                  </a:txBody>
                  <a:tcPr/>
                </a:tc>
                <a:tc>
                  <a:txBody>
                    <a:bodyPr/>
                    <a:lstStyle/>
                    <a:p>
                      <a:r>
                        <a:rPr lang="en-US" dirty="0" smtClean="0"/>
                        <a:t>$6660</a:t>
                      </a:r>
                      <a:endParaRPr lang="en-US" dirty="0"/>
                    </a:p>
                  </a:txBody>
                  <a:tcPr/>
                </a:tc>
                <a:tc>
                  <a:txBody>
                    <a:bodyPr/>
                    <a:lstStyle/>
                    <a:p>
                      <a:r>
                        <a:rPr lang="en-US" dirty="0" smtClean="0"/>
                        <a:t>$6160</a:t>
                      </a:r>
                      <a:endParaRPr lang="en-US" dirty="0"/>
                    </a:p>
                  </a:txBody>
                  <a:tcPr/>
                </a:tc>
                <a:tc>
                  <a:txBody>
                    <a:bodyPr/>
                    <a:lstStyle/>
                    <a:p>
                      <a:r>
                        <a:rPr lang="en-US" dirty="0" smtClean="0"/>
                        <a:t>$5080</a:t>
                      </a:r>
                      <a:endParaRPr lang="en-US" dirty="0"/>
                    </a:p>
                  </a:txBody>
                  <a:tcPr/>
                </a:tc>
                <a:tc>
                  <a:txBody>
                    <a:bodyPr/>
                    <a:lstStyle/>
                    <a:p>
                      <a:r>
                        <a:rPr lang="en-US" dirty="0" smtClean="0"/>
                        <a:t>$3780</a:t>
                      </a:r>
                      <a:endParaRPr lang="en-US" dirty="0"/>
                    </a:p>
                  </a:txBody>
                  <a:tcPr/>
                </a:tc>
                <a:tc>
                  <a:txBody>
                    <a:bodyPr/>
                    <a:lstStyle/>
                    <a:p>
                      <a:r>
                        <a:rPr lang="en-US" dirty="0" smtClean="0"/>
                        <a:t>$4510</a:t>
                      </a:r>
                      <a:endParaRPr lang="en-US" dirty="0"/>
                    </a:p>
                  </a:txBody>
                  <a:tcPr/>
                </a:tc>
              </a:tr>
              <a:tr h="370840">
                <a:tc>
                  <a:txBody>
                    <a:bodyPr/>
                    <a:lstStyle/>
                    <a:p>
                      <a:r>
                        <a:rPr lang="en-US" dirty="0" smtClean="0"/>
                        <a:t>Av. Hgb</a:t>
                      </a:r>
                      <a:endParaRPr lang="en-US" dirty="0"/>
                    </a:p>
                  </a:txBody>
                  <a:tcPr/>
                </a:tc>
                <a:tc>
                  <a:txBody>
                    <a:bodyPr/>
                    <a:lstStyle/>
                    <a:p>
                      <a:r>
                        <a:rPr lang="en-US" dirty="0" smtClean="0"/>
                        <a:t>11.5</a:t>
                      </a:r>
                      <a:endParaRPr lang="en-US" dirty="0"/>
                    </a:p>
                  </a:txBody>
                  <a:tcPr/>
                </a:tc>
                <a:tc>
                  <a:txBody>
                    <a:bodyPr/>
                    <a:lstStyle/>
                    <a:p>
                      <a:r>
                        <a:rPr lang="en-US" dirty="0" smtClean="0"/>
                        <a:t>11.4</a:t>
                      </a:r>
                      <a:endParaRPr lang="en-US" dirty="0"/>
                    </a:p>
                  </a:txBody>
                  <a:tcPr/>
                </a:tc>
                <a:tc>
                  <a:txBody>
                    <a:bodyPr/>
                    <a:lstStyle/>
                    <a:p>
                      <a:r>
                        <a:rPr lang="en-US" dirty="0" smtClean="0"/>
                        <a:t>11.4</a:t>
                      </a:r>
                      <a:endParaRPr lang="en-US" dirty="0"/>
                    </a:p>
                  </a:txBody>
                  <a:tcPr/>
                </a:tc>
                <a:tc>
                  <a:txBody>
                    <a:bodyPr/>
                    <a:lstStyle/>
                    <a:p>
                      <a:r>
                        <a:rPr lang="en-US" dirty="0" smtClean="0"/>
                        <a:t>11.5</a:t>
                      </a:r>
                      <a:endParaRPr lang="en-US" dirty="0"/>
                    </a:p>
                  </a:txBody>
                  <a:tcPr/>
                </a:tc>
                <a:tc>
                  <a:txBody>
                    <a:bodyPr/>
                    <a:lstStyle/>
                    <a:p>
                      <a:r>
                        <a:rPr lang="en-US" dirty="0" smtClean="0"/>
                        <a:t>11.3</a:t>
                      </a:r>
                      <a:endParaRPr lang="en-US" dirty="0"/>
                    </a:p>
                  </a:txBody>
                  <a:tcPr/>
                </a:tc>
              </a:tr>
              <a:tr h="370840">
                <a:tc>
                  <a:txBody>
                    <a:bodyPr/>
                    <a:lstStyle/>
                    <a:p>
                      <a:r>
                        <a:rPr lang="en-US" dirty="0" smtClean="0"/>
                        <a:t>% Black</a:t>
                      </a:r>
                      <a:endParaRPr lang="en-US" dirty="0"/>
                    </a:p>
                  </a:txBody>
                  <a:tcPr/>
                </a:tc>
                <a:tc>
                  <a:txBody>
                    <a:bodyPr/>
                    <a:lstStyle/>
                    <a:p>
                      <a:r>
                        <a:rPr lang="en-US" dirty="0" smtClean="0"/>
                        <a:t>45%</a:t>
                      </a:r>
                      <a:endParaRPr lang="en-US" dirty="0"/>
                    </a:p>
                  </a:txBody>
                  <a:tcPr/>
                </a:tc>
                <a:tc>
                  <a:txBody>
                    <a:bodyPr/>
                    <a:lstStyle/>
                    <a:p>
                      <a:r>
                        <a:rPr lang="en-US" dirty="0" smtClean="0"/>
                        <a:t>38%</a:t>
                      </a:r>
                      <a:endParaRPr lang="en-US" dirty="0"/>
                    </a:p>
                  </a:txBody>
                  <a:tcPr/>
                </a:tc>
                <a:tc>
                  <a:txBody>
                    <a:bodyPr/>
                    <a:lstStyle/>
                    <a:p>
                      <a:r>
                        <a:rPr lang="en-US" dirty="0" smtClean="0"/>
                        <a:t>19%</a:t>
                      </a:r>
                      <a:endParaRPr lang="en-US" dirty="0"/>
                    </a:p>
                  </a:txBody>
                  <a:tcPr/>
                </a:tc>
                <a:tc>
                  <a:txBody>
                    <a:bodyPr/>
                    <a:lstStyle/>
                    <a:p>
                      <a:r>
                        <a:rPr lang="en-US" dirty="0" smtClean="0"/>
                        <a:t>12%</a:t>
                      </a:r>
                      <a:endParaRPr lang="en-US" dirty="0"/>
                    </a:p>
                  </a:txBody>
                  <a:tcPr/>
                </a:tc>
                <a:tc>
                  <a:txBody>
                    <a:bodyPr/>
                    <a:lstStyle/>
                    <a:p>
                      <a:r>
                        <a:rPr lang="en-US" dirty="0" smtClean="0"/>
                        <a:t>36%</a:t>
                      </a:r>
                      <a:endParaRPr lang="en-US" dirty="0"/>
                    </a:p>
                  </a:txBody>
                  <a:tcPr/>
                </a:tc>
              </a:tr>
              <a:tr h="370840">
                <a:tc>
                  <a:txBody>
                    <a:bodyPr/>
                    <a:lstStyle/>
                    <a:p>
                      <a:r>
                        <a:rPr lang="en-US" dirty="0" smtClean="0"/>
                        <a:t>% 4+ Comorbidities</a:t>
                      </a:r>
                      <a:endParaRPr lang="en-US" dirty="0"/>
                    </a:p>
                  </a:txBody>
                  <a:tcPr/>
                </a:tc>
                <a:tc>
                  <a:txBody>
                    <a:bodyPr/>
                    <a:lstStyle/>
                    <a:p>
                      <a:r>
                        <a:rPr lang="en-US" dirty="0" smtClean="0"/>
                        <a:t>33%</a:t>
                      </a:r>
                      <a:endParaRPr lang="en-US" dirty="0"/>
                    </a:p>
                  </a:txBody>
                  <a:tcPr/>
                </a:tc>
                <a:tc>
                  <a:txBody>
                    <a:bodyPr/>
                    <a:lstStyle/>
                    <a:p>
                      <a:r>
                        <a:rPr lang="en-US" dirty="0" smtClean="0"/>
                        <a:t>23%</a:t>
                      </a:r>
                      <a:endParaRPr lang="en-US" dirty="0"/>
                    </a:p>
                  </a:txBody>
                  <a:tcPr/>
                </a:tc>
                <a:tc>
                  <a:txBody>
                    <a:bodyPr/>
                    <a:lstStyle/>
                    <a:p>
                      <a:r>
                        <a:rPr lang="en-US" dirty="0" smtClean="0"/>
                        <a:t>35%</a:t>
                      </a:r>
                      <a:endParaRPr lang="en-US" dirty="0"/>
                    </a:p>
                  </a:txBody>
                  <a:tcPr/>
                </a:tc>
                <a:tc>
                  <a:txBody>
                    <a:bodyPr/>
                    <a:lstStyle/>
                    <a:p>
                      <a:r>
                        <a:rPr lang="en-US" dirty="0" smtClean="0"/>
                        <a:t>20%</a:t>
                      </a:r>
                      <a:endParaRPr lang="en-US" dirty="0"/>
                    </a:p>
                  </a:txBody>
                  <a:tcPr/>
                </a:tc>
                <a:tc>
                  <a:txBody>
                    <a:bodyPr/>
                    <a:lstStyle/>
                    <a:p>
                      <a:r>
                        <a:rPr lang="en-US" dirty="0" smtClean="0"/>
                        <a:t>20%</a:t>
                      </a:r>
                      <a:endParaRPr lang="en-US" dirty="0"/>
                    </a:p>
                  </a:txBody>
                  <a:tcPr/>
                </a:tc>
              </a:tr>
              <a:tr h="370840">
                <a:tc>
                  <a:txBody>
                    <a:bodyPr/>
                    <a:lstStyle/>
                    <a:p>
                      <a:r>
                        <a:rPr lang="en-US" dirty="0" smtClean="0"/>
                        <a:t>% New to Dialysis</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19%</a:t>
                      </a:r>
                      <a:endParaRPr lang="en-US" dirty="0"/>
                    </a:p>
                  </a:txBody>
                  <a:tcPr/>
                </a:tc>
                <a:tc>
                  <a:txBody>
                    <a:bodyPr/>
                    <a:lstStyle/>
                    <a:p>
                      <a:r>
                        <a:rPr lang="en-US" dirty="0" smtClean="0"/>
                        <a:t>21%</a:t>
                      </a:r>
                      <a:endParaRPr lang="en-US" dirty="0"/>
                    </a:p>
                  </a:txBody>
                  <a:tcPr/>
                </a:tc>
                <a:tc>
                  <a:txBody>
                    <a:bodyPr/>
                    <a:lstStyle/>
                    <a:p>
                      <a:r>
                        <a:rPr lang="en-US" dirty="0" smtClean="0"/>
                        <a:t>17%</a:t>
                      </a:r>
                      <a:endParaRPr lang="en-US" dirty="0"/>
                    </a:p>
                  </a:txBody>
                  <a:tcPr/>
                </a:tc>
              </a:tr>
            </a:tbl>
          </a:graphicData>
        </a:graphic>
      </p:graphicFrame>
      <p:sp>
        <p:nvSpPr>
          <p:cNvPr id="5" name="TextBox 4"/>
          <p:cNvSpPr txBox="1"/>
          <p:nvPr/>
        </p:nvSpPr>
        <p:spPr>
          <a:xfrm>
            <a:off x="304800" y="1030069"/>
            <a:ext cx="8839200" cy="646331"/>
          </a:xfrm>
          <a:prstGeom prst="rect">
            <a:avLst/>
          </a:prstGeom>
          <a:noFill/>
        </p:spPr>
        <p:txBody>
          <a:bodyPr wrap="square" rtlCol="0">
            <a:spAutoFit/>
          </a:bodyPr>
          <a:lstStyle/>
          <a:p>
            <a:r>
              <a:rPr lang="en-US" b="1" dirty="0" smtClean="0"/>
              <a:t>Losses/Gains are due to an interaction of patient burden and facility practices.</a:t>
            </a:r>
          </a:p>
          <a:p>
            <a:endParaRPr lang="en-US" dirty="0"/>
          </a:p>
        </p:txBody>
      </p:sp>
      <p:sp>
        <p:nvSpPr>
          <p:cNvPr id="7" name="TextBox 6"/>
          <p:cNvSpPr txBox="1"/>
          <p:nvPr/>
        </p:nvSpPr>
        <p:spPr>
          <a:xfrm>
            <a:off x="2449412" y="1752600"/>
            <a:ext cx="3984809" cy="369332"/>
          </a:xfrm>
          <a:prstGeom prst="rect">
            <a:avLst/>
          </a:prstGeom>
          <a:noFill/>
        </p:spPr>
        <p:txBody>
          <a:bodyPr wrap="none" rtlCol="0">
            <a:spAutoFit/>
          </a:bodyPr>
          <a:lstStyle/>
          <a:p>
            <a:pPr algn="ctr"/>
            <a:r>
              <a:rPr lang="en-US" b="1" dirty="0" smtClean="0"/>
              <a:t>Average Loss / Gain/ Tx by Facility</a:t>
            </a:r>
            <a:endParaRPr lang="en-US" b="1" dirty="0"/>
          </a:p>
        </p:txBody>
      </p:sp>
      <p:sp>
        <p:nvSpPr>
          <p:cNvPr id="8" name="TextBox 7"/>
          <p:cNvSpPr txBox="1"/>
          <p:nvPr/>
        </p:nvSpPr>
        <p:spPr>
          <a:xfrm>
            <a:off x="609600" y="5867400"/>
            <a:ext cx="5194755" cy="369332"/>
          </a:xfrm>
          <a:prstGeom prst="rect">
            <a:avLst/>
          </a:prstGeom>
          <a:noFill/>
        </p:spPr>
        <p:txBody>
          <a:bodyPr wrap="none" rtlCol="0">
            <a:spAutoFit/>
          </a:bodyPr>
          <a:lstStyle/>
          <a:p>
            <a:r>
              <a:rPr lang="en-US" dirty="0" smtClean="0"/>
              <a:t>Note:  All differences were statistically significant.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800000"/>
                </a:solidFill>
              </a:rPr>
              <a:t>ESAs – Average Payments and Costs </a:t>
            </a:r>
            <a:endParaRPr lang="en-US" sz="3600" dirty="0">
              <a:solidFill>
                <a:srgbClr val="800000"/>
              </a:solidFill>
            </a:endParaRPr>
          </a:p>
        </p:txBody>
      </p:sp>
      <p:sp>
        <p:nvSpPr>
          <p:cNvPr id="3" name="Content Placeholder 2"/>
          <p:cNvSpPr>
            <a:spLocks noGrp="1"/>
          </p:cNvSpPr>
          <p:nvPr>
            <p:ph idx="1"/>
          </p:nvPr>
        </p:nvSpPr>
        <p:spPr>
          <a:xfrm>
            <a:off x="457200" y="1600200"/>
            <a:ext cx="8229600" cy="4191000"/>
          </a:xfrm>
        </p:spPr>
        <p:txBody>
          <a:bodyPr/>
          <a:lstStyle/>
          <a:p>
            <a:pPr>
              <a:buNone/>
            </a:pPr>
            <a:r>
              <a:rPr lang="en-US" sz="2400" u="sng" dirty="0" smtClean="0"/>
              <a:t>PPS Bundle ESA Payment /Tx (2011)</a:t>
            </a:r>
          </a:p>
          <a:p>
            <a:pPr>
              <a:buNone/>
            </a:pPr>
            <a:r>
              <a:rPr lang="en-US" sz="2400" dirty="0" smtClean="0"/>
              <a:t>	Base Rate			$53</a:t>
            </a:r>
          </a:p>
          <a:p>
            <a:pPr>
              <a:buNone/>
            </a:pPr>
            <a:r>
              <a:rPr lang="en-US" sz="2400" dirty="0" smtClean="0"/>
              <a:t>	With Adjustments		$57</a:t>
            </a:r>
          </a:p>
          <a:p>
            <a:pPr>
              <a:buNone/>
            </a:pPr>
            <a:endParaRPr lang="en-US" sz="800" dirty="0" smtClean="0"/>
          </a:p>
          <a:p>
            <a:pPr>
              <a:buNone/>
            </a:pPr>
            <a:r>
              <a:rPr lang="en-US" sz="2400" u="sng" dirty="0" smtClean="0"/>
              <a:t>Average ESA /Tx Costs  - Cost Reports 2009  </a:t>
            </a:r>
          </a:p>
          <a:p>
            <a:pPr>
              <a:buNone/>
            </a:pPr>
            <a:r>
              <a:rPr lang="en-US" sz="2400" dirty="0" smtClean="0"/>
              <a:t>	LDOs			$65</a:t>
            </a:r>
          </a:p>
          <a:p>
            <a:pPr>
              <a:buNone/>
            </a:pPr>
            <a:r>
              <a:rPr lang="en-US" sz="2400" dirty="0" smtClean="0"/>
              <a:t>	MDOs			$54</a:t>
            </a:r>
          </a:p>
          <a:p>
            <a:pPr>
              <a:buNone/>
            </a:pPr>
            <a:r>
              <a:rPr lang="en-US" sz="2400" dirty="0" smtClean="0"/>
              <a:t>	SDOs			$41</a:t>
            </a:r>
          </a:p>
          <a:p>
            <a:pPr>
              <a:buNone/>
            </a:pPr>
            <a:r>
              <a:rPr lang="en-US" sz="2400" u="sng" dirty="0" smtClean="0"/>
              <a:t>Average ESA/Tx Reimbursements 2009</a:t>
            </a:r>
          </a:p>
          <a:p>
            <a:pPr>
              <a:buNone/>
            </a:pPr>
            <a:r>
              <a:rPr lang="en-US" sz="2400" dirty="0" smtClean="0"/>
              <a:t>	Sample SDOs		$51		</a:t>
            </a:r>
          </a:p>
          <a:p>
            <a:pPr>
              <a:buNone/>
            </a:pPr>
            <a:endParaRPr lang="en-US" sz="2400" dirty="0"/>
          </a:p>
        </p:txBody>
      </p:sp>
      <p:sp>
        <p:nvSpPr>
          <p:cNvPr id="5" name="TextBox 4"/>
          <p:cNvSpPr txBox="1"/>
          <p:nvPr/>
        </p:nvSpPr>
        <p:spPr>
          <a:xfrm>
            <a:off x="609600" y="6031468"/>
            <a:ext cx="6028125" cy="369332"/>
          </a:xfrm>
          <a:prstGeom prst="rect">
            <a:avLst/>
          </a:prstGeom>
          <a:noFill/>
        </p:spPr>
        <p:txBody>
          <a:bodyPr wrap="none" rtlCol="0">
            <a:spAutoFit/>
          </a:bodyPr>
          <a:lstStyle/>
          <a:p>
            <a:r>
              <a:rPr lang="en-US" dirty="0" smtClean="0"/>
              <a:t>All costs / reimbursements adjusted to 2011 for inflation.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800000"/>
                </a:solidFill>
              </a:rPr>
              <a:t>Financial Health</a:t>
            </a:r>
            <a:endParaRPr lang="en-US" dirty="0"/>
          </a:p>
        </p:txBody>
      </p:sp>
      <p:sp>
        <p:nvSpPr>
          <p:cNvPr id="3" name="Content Placeholder 2"/>
          <p:cNvSpPr>
            <a:spLocks noGrp="1"/>
          </p:cNvSpPr>
          <p:nvPr>
            <p:ph idx="1"/>
          </p:nvPr>
        </p:nvSpPr>
        <p:spPr>
          <a:xfrm>
            <a:off x="457200" y="1295400"/>
            <a:ext cx="8229600" cy="4953000"/>
          </a:xfrm>
        </p:spPr>
        <p:txBody>
          <a:bodyPr/>
          <a:lstStyle/>
          <a:p>
            <a:pPr>
              <a:buNone/>
            </a:pPr>
            <a:r>
              <a:rPr lang="en-US" sz="2400" b="1" dirty="0" smtClean="0"/>
              <a:t>Will reduced Medicare revenues drive SDOs out of business? </a:t>
            </a:r>
          </a:p>
          <a:p>
            <a:pPr>
              <a:buNone/>
            </a:pPr>
            <a:endParaRPr lang="en-US" sz="1800" b="1" dirty="0" smtClean="0"/>
          </a:p>
          <a:p>
            <a:pPr>
              <a:buNone/>
            </a:pPr>
            <a:r>
              <a:rPr lang="en-US" sz="2400" b="1" dirty="0" smtClean="0"/>
              <a:t>Wide variation in % Medicare treatments</a:t>
            </a:r>
          </a:p>
          <a:p>
            <a:pPr>
              <a:buNone/>
            </a:pPr>
            <a:r>
              <a:rPr lang="en-US" sz="2400" b="1" dirty="0" smtClean="0"/>
              <a:t>	</a:t>
            </a:r>
            <a:r>
              <a:rPr lang="en-US" sz="2400" dirty="0" smtClean="0"/>
              <a:t>Average % Medicare treatments 	73%</a:t>
            </a:r>
          </a:p>
          <a:p>
            <a:pPr>
              <a:buNone/>
            </a:pPr>
            <a:r>
              <a:rPr lang="en-US" sz="2400" dirty="0" smtClean="0"/>
              <a:t>	Range				40-95%</a:t>
            </a:r>
          </a:p>
          <a:p>
            <a:pPr>
              <a:buNone/>
            </a:pPr>
            <a:r>
              <a:rPr lang="en-US" sz="2400" b="1" dirty="0" smtClean="0"/>
              <a:t>Multiple sources of income, all in flux  </a:t>
            </a:r>
          </a:p>
          <a:p>
            <a:pPr>
              <a:buNone/>
            </a:pPr>
            <a:r>
              <a:rPr lang="en-US" sz="2400" b="1" dirty="0" smtClean="0"/>
              <a:t>	</a:t>
            </a:r>
            <a:r>
              <a:rPr lang="en-US" sz="2400" dirty="0" smtClean="0"/>
              <a:t>Medicare, Medicaid, HMOs, PPO, Copays, Nursing homes </a:t>
            </a:r>
          </a:p>
          <a:p>
            <a:pPr>
              <a:buNone/>
            </a:pPr>
            <a:r>
              <a:rPr lang="en-US" sz="2400" b="1" dirty="0" smtClean="0"/>
              <a:t>Individual units have different revenue and cost profiles.</a:t>
            </a:r>
          </a:p>
          <a:p>
            <a:pPr>
              <a:buNone/>
            </a:pPr>
            <a:endParaRPr lang="en-US" sz="800" b="1" dirty="0" smtClean="0"/>
          </a:p>
          <a:p>
            <a:pPr>
              <a:buNone/>
            </a:pPr>
            <a:r>
              <a:rPr lang="en-US" sz="2400" b="1" dirty="0" smtClean="0"/>
              <a:t>No clear patterns emerged.  </a:t>
            </a:r>
          </a:p>
          <a:p>
            <a:pPr>
              <a:buNone/>
            </a:pPr>
            <a:r>
              <a:rPr lang="en-US" sz="2400" b="1" dirty="0" smtClean="0"/>
              <a:t>	</a:t>
            </a:r>
            <a:r>
              <a:rPr lang="en-US" sz="2400" dirty="0" smtClean="0"/>
              <a:t>Some units can survive a 5% cut in Medicare revenue. Others will be in trouble and require subsidies, staff cuts or closure.</a:t>
            </a:r>
          </a:p>
          <a:p>
            <a:pPr>
              <a:buNone/>
            </a:pPr>
            <a:endParaRPr lang="en-US" sz="2400" b="1" dirty="0" smtClean="0"/>
          </a:p>
          <a:p>
            <a:pPr>
              <a:buNone/>
            </a:pPr>
            <a:endParaRPr lang="en-US"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r>
              <a:rPr lang="en-US" b="1" dirty="0" smtClean="0">
                <a:solidFill>
                  <a:srgbClr val="800000"/>
                </a:solidFill>
              </a:rPr>
              <a:t>Responses to the Bundle: Positives</a:t>
            </a:r>
            <a:r>
              <a:rPr lang="en-US" dirty="0" smtClean="0">
                <a:solidFill>
                  <a:srgbClr val="C00000"/>
                </a:solidFill>
              </a:rPr>
              <a:t/>
            </a:r>
            <a:br>
              <a:rPr lang="en-US" dirty="0" smtClean="0">
                <a:solidFill>
                  <a:srgbClr val="C00000"/>
                </a:solidFill>
              </a:rPr>
            </a:br>
            <a:endParaRPr lang="en-US" sz="3200" i="1" dirty="0">
              <a:solidFill>
                <a:srgbClr val="C00000"/>
              </a:solidFill>
            </a:endParaRPr>
          </a:p>
        </p:txBody>
      </p:sp>
      <p:sp>
        <p:nvSpPr>
          <p:cNvPr id="3" name="Content Placeholder 2"/>
          <p:cNvSpPr>
            <a:spLocks noGrp="1"/>
          </p:cNvSpPr>
          <p:nvPr>
            <p:ph idx="1"/>
          </p:nvPr>
        </p:nvSpPr>
        <p:spPr>
          <a:xfrm>
            <a:off x="457200" y="2590800"/>
            <a:ext cx="8229600" cy="2895600"/>
          </a:xfrm>
        </p:spPr>
        <p:txBody>
          <a:bodyPr/>
          <a:lstStyle/>
          <a:p>
            <a:r>
              <a:rPr lang="en-US" sz="2800" dirty="0" smtClean="0">
                <a:solidFill>
                  <a:srgbClr val="000066"/>
                </a:solidFill>
              </a:rPr>
              <a:t>No salary reductions</a:t>
            </a:r>
          </a:p>
          <a:p>
            <a:r>
              <a:rPr lang="en-US" sz="2800" dirty="0" smtClean="0">
                <a:solidFill>
                  <a:srgbClr val="000066"/>
                </a:solidFill>
              </a:rPr>
              <a:t>No further staff reductions, including  nursing, social work, and dietary support</a:t>
            </a:r>
          </a:p>
          <a:p>
            <a:r>
              <a:rPr lang="en-US" sz="2800" dirty="0" smtClean="0">
                <a:solidFill>
                  <a:srgbClr val="000066"/>
                </a:solidFill>
              </a:rPr>
              <a:t>No reductions in time spent with patients</a:t>
            </a:r>
          </a:p>
          <a:p>
            <a:r>
              <a:rPr lang="en-US" sz="2800" dirty="0" smtClean="0">
                <a:solidFill>
                  <a:srgbClr val="000066"/>
                </a:solidFill>
              </a:rPr>
              <a:t>No change in dialysis time</a:t>
            </a:r>
          </a:p>
          <a:p>
            <a:r>
              <a:rPr lang="en-US" sz="2800" dirty="0" smtClean="0">
                <a:solidFill>
                  <a:srgbClr val="000066"/>
                </a:solidFill>
              </a:rPr>
              <a:t>No facilities were considering immediate closure.  </a:t>
            </a:r>
          </a:p>
          <a:p>
            <a:endParaRPr lang="en-US" dirty="0" smtClean="0"/>
          </a:p>
          <a:p>
            <a:endParaRPr lang="en-US" dirty="0" smtClean="0"/>
          </a:p>
          <a:p>
            <a:pPr marL="0" indent="0">
              <a:buNone/>
            </a:pPr>
            <a:endParaRPr lang="en-US" dirty="0" smtClean="0"/>
          </a:p>
          <a:p>
            <a:endParaRPr lang="en-US" dirty="0"/>
          </a:p>
        </p:txBody>
      </p:sp>
      <p:sp>
        <p:nvSpPr>
          <p:cNvPr id="4" name="TextBox 3"/>
          <p:cNvSpPr txBox="1"/>
          <p:nvPr/>
        </p:nvSpPr>
        <p:spPr>
          <a:xfrm>
            <a:off x="533400" y="1143000"/>
            <a:ext cx="8501045" cy="461665"/>
          </a:xfrm>
          <a:prstGeom prst="rect">
            <a:avLst/>
          </a:prstGeom>
          <a:noFill/>
        </p:spPr>
        <p:txBody>
          <a:bodyPr wrap="none" rtlCol="0">
            <a:spAutoFit/>
          </a:bodyPr>
          <a:lstStyle/>
          <a:p>
            <a:r>
              <a:rPr lang="en-US" sz="2400" b="1" dirty="0" smtClean="0"/>
              <a:t>Final interviews with clinicians and financial managers</a:t>
            </a:r>
            <a:r>
              <a:rPr lang="en-US" dirty="0" smtClean="0"/>
              <a:t>.</a:t>
            </a:r>
            <a:endParaRPr lang="en-US" dirty="0"/>
          </a:p>
        </p:txBody>
      </p:sp>
      <p:sp>
        <p:nvSpPr>
          <p:cNvPr id="5" name="TextBox 4"/>
          <p:cNvSpPr txBox="1"/>
          <p:nvPr/>
        </p:nvSpPr>
        <p:spPr>
          <a:xfrm>
            <a:off x="457200" y="1828800"/>
            <a:ext cx="3385863" cy="738664"/>
          </a:xfrm>
          <a:prstGeom prst="rect">
            <a:avLst/>
          </a:prstGeom>
          <a:noFill/>
        </p:spPr>
        <p:txBody>
          <a:bodyPr wrap="none" rtlCol="0">
            <a:spAutoFit/>
          </a:bodyPr>
          <a:lstStyle/>
          <a:p>
            <a:r>
              <a:rPr lang="en-US" sz="2400" dirty="0" smtClean="0"/>
              <a:t>Nearly total agreement:</a:t>
            </a:r>
          </a:p>
          <a:p>
            <a:endParaRPr lang="en-US" dirty="0"/>
          </a:p>
        </p:txBody>
      </p:sp>
    </p:spTree>
    <p:extLst>
      <p:ext uri="{BB962C8B-B14F-4D97-AF65-F5344CB8AC3E}">
        <p14:creationId xmlns="" xmlns:p14="http://schemas.microsoft.com/office/powerpoint/2010/main" val="766774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98637"/>
            <a:ext cx="8763000" cy="4525963"/>
          </a:xfrm>
        </p:spPr>
        <p:txBody>
          <a:bodyPr/>
          <a:lstStyle/>
          <a:p>
            <a:r>
              <a:rPr lang="en-US" sz="2800" dirty="0" smtClean="0">
                <a:solidFill>
                  <a:srgbClr val="000066"/>
                </a:solidFill>
              </a:rPr>
              <a:t>Likely more </a:t>
            </a:r>
            <a:r>
              <a:rPr lang="en-US" sz="2800" dirty="0">
                <a:solidFill>
                  <a:srgbClr val="000066"/>
                </a:solidFill>
              </a:rPr>
              <a:t>selective in </a:t>
            </a:r>
            <a:r>
              <a:rPr lang="en-US" sz="2800" dirty="0" smtClean="0">
                <a:solidFill>
                  <a:srgbClr val="000066"/>
                </a:solidFill>
              </a:rPr>
              <a:t>admissions </a:t>
            </a:r>
            <a:r>
              <a:rPr lang="en-US" sz="2400" dirty="0" smtClean="0">
                <a:solidFill>
                  <a:srgbClr val="000066"/>
                </a:solidFill>
              </a:rPr>
              <a:t>(40%) with  </a:t>
            </a:r>
            <a:r>
              <a:rPr lang="en-US" sz="2800" dirty="0" smtClean="0">
                <a:solidFill>
                  <a:srgbClr val="000066"/>
                </a:solidFill>
              </a:rPr>
              <a:t>admission of  fewer </a:t>
            </a:r>
            <a:r>
              <a:rPr lang="en-US" sz="2800" dirty="0">
                <a:solidFill>
                  <a:srgbClr val="000066"/>
                </a:solidFill>
              </a:rPr>
              <a:t>charity </a:t>
            </a:r>
            <a:r>
              <a:rPr lang="en-US" sz="2800" dirty="0" smtClean="0">
                <a:solidFill>
                  <a:srgbClr val="000066"/>
                </a:solidFill>
              </a:rPr>
              <a:t>cases </a:t>
            </a:r>
            <a:r>
              <a:rPr lang="en-US" sz="2400" dirty="0" smtClean="0">
                <a:solidFill>
                  <a:srgbClr val="000066"/>
                </a:solidFill>
              </a:rPr>
              <a:t>(47%) and </a:t>
            </a:r>
            <a:r>
              <a:rPr lang="en-US" sz="2800" dirty="0" smtClean="0">
                <a:solidFill>
                  <a:srgbClr val="000066"/>
                </a:solidFill>
              </a:rPr>
              <a:t>fewer </a:t>
            </a:r>
            <a:r>
              <a:rPr lang="en-US" sz="2800" dirty="0">
                <a:solidFill>
                  <a:srgbClr val="000066"/>
                </a:solidFill>
              </a:rPr>
              <a:t>non-compliant </a:t>
            </a:r>
            <a:r>
              <a:rPr lang="en-US" sz="2800" dirty="0" smtClean="0">
                <a:solidFill>
                  <a:srgbClr val="000066"/>
                </a:solidFill>
              </a:rPr>
              <a:t>cases </a:t>
            </a:r>
            <a:r>
              <a:rPr lang="en-US" sz="2400" dirty="0" smtClean="0">
                <a:solidFill>
                  <a:srgbClr val="000066"/>
                </a:solidFill>
              </a:rPr>
              <a:t>(45%). </a:t>
            </a:r>
          </a:p>
          <a:p>
            <a:endParaRPr lang="en-US" sz="800" dirty="0" smtClean="0">
              <a:solidFill>
                <a:srgbClr val="000066"/>
              </a:solidFill>
            </a:endParaRPr>
          </a:p>
          <a:p>
            <a:r>
              <a:rPr lang="en-US" sz="2800" dirty="0" smtClean="0">
                <a:solidFill>
                  <a:srgbClr val="000066"/>
                </a:solidFill>
              </a:rPr>
              <a:t>Likely more </a:t>
            </a:r>
            <a:r>
              <a:rPr lang="en-US" sz="2800" dirty="0">
                <a:solidFill>
                  <a:srgbClr val="000066"/>
                </a:solidFill>
              </a:rPr>
              <a:t>patients refused by other </a:t>
            </a:r>
            <a:r>
              <a:rPr lang="en-US" sz="2800" dirty="0" smtClean="0">
                <a:solidFill>
                  <a:srgbClr val="000066"/>
                </a:solidFill>
              </a:rPr>
              <a:t>facilities </a:t>
            </a:r>
            <a:r>
              <a:rPr lang="en-US" sz="2400" dirty="0" smtClean="0">
                <a:solidFill>
                  <a:srgbClr val="000066"/>
                </a:solidFill>
              </a:rPr>
              <a:t>(63%).</a:t>
            </a:r>
          </a:p>
          <a:p>
            <a:endParaRPr lang="en-US" sz="800" dirty="0" smtClean="0">
              <a:solidFill>
                <a:srgbClr val="000066"/>
              </a:solidFill>
            </a:endParaRPr>
          </a:p>
          <a:p>
            <a:r>
              <a:rPr lang="en-US" sz="2800" dirty="0" smtClean="0">
                <a:solidFill>
                  <a:srgbClr val="000066"/>
                </a:solidFill>
              </a:rPr>
              <a:t>Likely more patients remain in local hospitals </a:t>
            </a:r>
            <a:r>
              <a:rPr lang="en-US" sz="2400" dirty="0" smtClean="0">
                <a:solidFill>
                  <a:srgbClr val="000066"/>
                </a:solidFill>
              </a:rPr>
              <a:t>(37%).</a:t>
            </a:r>
          </a:p>
          <a:p>
            <a:endParaRPr lang="en-US" sz="800" dirty="0" smtClean="0">
              <a:solidFill>
                <a:srgbClr val="000066"/>
              </a:solidFill>
            </a:endParaRPr>
          </a:p>
          <a:p>
            <a:r>
              <a:rPr lang="en-US" sz="2800" dirty="0" smtClean="0">
                <a:solidFill>
                  <a:srgbClr val="000066"/>
                </a:solidFill>
              </a:rPr>
              <a:t>Likely reduction in lab tests </a:t>
            </a:r>
            <a:r>
              <a:rPr lang="en-US" sz="2400" dirty="0" smtClean="0">
                <a:solidFill>
                  <a:srgbClr val="000066"/>
                </a:solidFill>
              </a:rPr>
              <a:t>(80%).</a:t>
            </a:r>
          </a:p>
          <a:p>
            <a:endParaRPr lang="en-US" sz="800" dirty="0" smtClean="0">
              <a:solidFill>
                <a:srgbClr val="000066"/>
              </a:solidFill>
            </a:endParaRPr>
          </a:p>
          <a:p>
            <a:r>
              <a:rPr lang="en-US" sz="2800" dirty="0" smtClean="0">
                <a:solidFill>
                  <a:srgbClr val="000066"/>
                </a:solidFill>
              </a:rPr>
              <a:t>Likely reduction in equipment spending </a:t>
            </a:r>
            <a:r>
              <a:rPr lang="en-US" sz="2400" dirty="0" smtClean="0">
                <a:solidFill>
                  <a:srgbClr val="000066"/>
                </a:solidFill>
              </a:rPr>
              <a:t>(65%).  </a:t>
            </a:r>
            <a:endParaRPr lang="en-US" sz="2400" dirty="0">
              <a:solidFill>
                <a:srgbClr val="000066"/>
              </a:solidFill>
            </a:endParaRPr>
          </a:p>
          <a:p>
            <a:endParaRPr lang="en-US" dirty="0">
              <a:solidFill>
                <a:srgbClr val="000066"/>
              </a:solidFill>
            </a:endParaRPr>
          </a:p>
          <a:p>
            <a:endParaRPr lang="en-US" dirty="0">
              <a:solidFill>
                <a:srgbClr val="000066"/>
              </a:solidFill>
            </a:endParaRPr>
          </a:p>
        </p:txBody>
      </p:sp>
      <p:sp>
        <p:nvSpPr>
          <p:cNvPr id="5" name="TextBox 4"/>
          <p:cNvSpPr txBox="1"/>
          <p:nvPr/>
        </p:nvSpPr>
        <p:spPr>
          <a:xfrm>
            <a:off x="381000" y="228600"/>
            <a:ext cx="8229600" cy="1138773"/>
          </a:xfrm>
          <a:prstGeom prst="rect">
            <a:avLst/>
          </a:prstGeom>
          <a:noFill/>
        </p:spPr>
        <p:txBody>
          <a:bodyPr wrap="square" rtlCol="0">
            <a:spAutoFit/>
          </a:bodyPr>
          <a:lstStyle/>
          <a:p>
            <a:r>
              <a:rPr lang="en-US" sz="3600" b="1" dirty="0" smtClean="0">
                <a:solidFill>
                  <a:srgbClr val="800000"/>
                </a:solidFill>
              </a:rPr>
              <a:t>Responses to the Bundle: Negatives</a:t>
            </a:r>
            <a:r>
              <a:rPr lang="en-US" sz="3200" dirty="0" smtClean="0">
                <a:solidFill>
                  <a:srgbClr val="800000"/>
                </a:solidFill>
              </a:rPr>
              <a:t/>
            </a:r>
            <a:br>
              <a:rPr lang="en-US" sz="3200" dirty="0" smtClean="0">
                <a:solidFill>
                  <a:srgbClr val="800000"/>
                </a:solidFill>
              </a:rPr>
            </a:br>
            <a:r>
              <a:rPr lang="en-US" sz="3200" dirty="0" smtClean="0"/>
              <a:t> </a:t>
            </a:r>
            <a:endParaRPr lang="en-US" sz="3200" dirty="0"/>
          </a:p>
        </p:txBody>
      </p:sp>
      <p:sp>
        <p:nvSpPr>
          <p:cNvPr id="6" name="TextBox 5"/>
          <p:cNvSpPr txBox="1"/>
          <p:nvPr/>
        </p:nvSpPr>
        <p:spPr>
          <a:xfrm>
            <a:off x="457200" y="1138535"/>
            <a:ext cx="6934200" cy="461665"/>
          </a:xfrm>
          <a:prstGeom prst="rect">
            <a:avLst/>
          </a:prstGeom>
          <a:noFill/>
        </p:spPr>
        <p:txBody>
          <a:bodyPr wrap="square" rtlCol="0">
            <a:spAutoFit/>
          </a:bodyPr>
          <a:lstStyle/>
          <a:p>
            <a:r>
              <a:rPr lang="en-US" sz="2400" b="1" dirty="0" smtClean="0"/>
              <a:t>Cost shifting and selectivity</a:t>
            </a:r>
            <a:endParaRPr lang="en-US" dirty="0"/>
          </a:p>
        </p:txBody>
      </p:sp>
    </p:spTree>
    <p:extLst>
      <p:ext uri="{BB962C8B-B14F-4D97-AF65-F5344CB8AC3E}">
        <p14:creationId xmlns="" xmlns:p14="http://schemas.microsoft.com/office/powerpoint/2010/main" val="14100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rgbClr val="800000"/>
                </a:solidFill>
              </a:rPr>
              <a:t>Purpose</a:t>
            </a:r>
            <a:endParaRPr lang="en-US" b="1" dirty="0">
              <a:solidFill>
                <a:srgbClr val="800000"/>
              </a:solidFill>
            </a:endParaRPr>
          </a:p>
        </p:txBody>
      </p:sp>
      <p:sp>
        <p:nvSpPr>
          <p:cNvPr id="6" name="TextBox 5"/>
          <p:cNvSpPr txBox="1"/>
          <p:nvPr/>
        </p:nvSpPr>
        <p:spPr>
          <a:xfrm flipH="1">
            <a:off x="1295400" y="1676400"/>
            <a:ext cx="6781800" cy="3662541"/>
          </a:xfrm>
          <a:prstGeom prst="rect">
            <a:avLst/>
          </a:prstGeom>
          <a:noFill/>
        </p:spPr>
        <p:txBody>
          <a:bodyPr wrap="square" rtlCol="0">
            <a:spAutoFit/>
          </a:bodyPr>
          <a:lstStyle/>
          <a:p>
            <a:r>
              <a:rPr lang="en-US" sz="2800" dirty="0" smtClean="0">
                <a:solidFill>
                  <a:srgbClr val="000066"/>
                </a:solidFill>
              </a:rPr>
              <a:t>To determine :</a:t>
            </a:r>
          </a:p>
          <a:p>
            <a:endParaRPr lang="en-US" sz="2800" dirty="0" smtClean="0"/>
          </a:p>
          <a:p>
            <a:pPr marL="342900" indent="-342900" fontAlgn="auto">
              <a:spcBef>
                <a:spcPts val="0"/>
              </a:spcBef>
              <a:spcAft>
                <a:spcPts val="0"/>
              </a:spcAft>
              <a:buFont typeface="Arial" charset="0"/>
              <a:buChar char="•"/>
              <a:defRPr/>
            </a:pPr>
            <a:r>
              <a:rPr lang="en-US" sz="2800" dirty="0" smtClean="0">
                <a:solidFill>
                  <a:srgbClr val="000066"/>
                </a:solidFill>
                <a:latin typeface="+mn-lt"/>
                <a:cs typeface="+mn-cs"/>
              </a:rPr>
              <a:t>The financial impact of the PPS on small dialysis organizations.</a:t>
            </a:r>
          </a:p>
          <a:p>
            <a:endParaRPr lang="en-US" sz="2800" dirty="0" smtClean="0"/>
          </a:p>
          <a:p>
            <a:pPr marL="342900" indent="-342900" fontAlgn="auto">
              <a:spcBef>
                <a:spcPts val="0"/>
              </a:spcBef>
              <a:spcAft>
                <a:spcPts val="0"/>
              </a:spcAft>
              <a:buFont typeface="Arial" charset="0"/>
              <a:buChar char="•"/>
              <a:defRPr/>
            </a:pPr>
            <a:r>
              <a:rPr lang="en-US" sz="2800" dirty="0" smtClean="0">
                <a:solidFill>
                  <a:srgbClr val="000066"/>
                </a:solidFill>
                <a:latin typeface="+mn-lt"/>
                <a:cs typeface="+mn-cs"/>
              </a:rPr>
              <a:t>The consequences of gains/losses for treatment practices, facility sale or closure.</a:t>
            </a:r>
          </a:p>
          <a:p>
            <a:endParaRPr lang="en-US" dirty="0" smtClean="0"/>
          </a:p>
          <a:p>
            <a:endParaRPr lang="en-US" dirty="0"/>
          </a:p>
        </p:txBody>
      </p:sp>
    </p:spTree>
    <p:extLst>
      <p:ext uri="{BB962C8B-B14F-4D97-AF65-F5344CB8AC3E}">
        <p14:creationId xmlns="" xmlns:p14="http://schemas.microsoft.com/office/powerpoint/2010/main" val="1838555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800000"/>
                </a:solidFill>
              </a:rPr>
              <a:t>Responses: Practice Changes</a:t>
            </a:r>
            <a:endParaRPr lang="en-US" sz="3200" b="1" dirty="0">
              <a:solidFill>
                <a:srgbClr val="800000"/>
              </a:solidFill>
            </a:endParaRPr>
          </a:p>
        </p:txBody>
      </p:sp>
      <p:sp>
        <p:nvSpPr>
          <p:cNvPr id="3" name="Content Placeholder 2"/>
          <p:cNvSpPr>
            <a:spLocks noGrp="1"/>
          </p:cNvSpPr>
          <p:nvPr>
            <p:ph idx="1"/>
          </p:nvPr>
        </p:nvSpPr>
        <p:spPr/>
        <p:txBody>
          <a:bodyPr/>
          <a:lstStyle/>
          <a:p>
            <a:r>
              <a:rPr lang="en-US" dirty="0" smtClean="0">
                <a:solidFill>
                  <a:srgbClr val="000066"/>
                </a:solidFill>
              </a:rPr>
              <a:t>Likely to change anemia protocol </a:t>
            </a:r>
            <a:r>
              <a:rPr lang="en-US" sz="2800" dirty="0" smtClean="0">
                <a:solidFill>
                  <a:srgbClr val="000066"/>
                </a:solidFill>
              </a:rPr>
              <a:t>(90%) and </a:t>
            </a:r>
            <a:r>
              <a:rPr lang="en-US" dirty="0" smtClean="0">
                <a:solidFill>
                  <a:srgbClr val="000066"/>
                </a:solidFill>
              </a:rPr>
              <a:t>to lower hemoglobin target </a:t>
            </a:r>
            <a:r>
              <a:rPr lang="en-US" sz="2800" dirty="0" smtClean="0">
                <a:solidFill>
                  <a:srgbClr val="000066"/>
                </a:solidFill>
              </a:rPr>
              <a:t>(75%).</a:t>
            </a:r>
          </a:p>
          <a:p>
            <a:r>
              <a:rPr lang="en-US" dirty="0" smtClean="0">
                <a:solidFill>
                  <a:srgbClr val="000066"/>
                </a:solidFill>
              </a:rPr>
              <a:t>Likely to change to subcutaneous EPO </a:t>
            </a:r>
            <a:r>
              <a:rPr lang="en-US" sz="2800" dirty="0" smtClean="0">
                <a:solidFill>
                  <a:srgbClr val="000066"/>
                </a:solidFill>
              </a:rPr>
              <a:t>(68%).</a:t>
            </a:r>
          </a:p>
          <a:p>
            <a:r>
              <a:rPr lang="en-US" u="sng" dirty="0" smtClean="0">
                <a:solidFill>
                  <a:srgbClr val="000066"/>
                </a:solidFill>
              </a:rPr>
              <a:t>Likely to send more patients for transfusions (</a:t>
            </a:r>
            <a:r>
              <a:rPr lang="en-US" sz="2800" u="sng" dirty="0" smtClean="0">
                <a:solidFill>
                  <a:srgbClr val="000066"/>
                </a:solidFill>
              </a:rPr>
              <a:t>55%</a:t>
            </a:r>
            <a:r>
              <a:rPr lang="en-US" u="sng" dirty="0" smtClean="0">
                <a:solidFill>
                  <a:srgbClr val="000066"/>
                </a:solidFill>
              </a:rPr>
              <a:t>) </a:t>
            </a:r>
          </a:p>
          <a:p>
            <a:r>
              <a:rPr lang="en-US" u="sng" dirty="0" smtClean="0">
                <a:solidFill>
                  <a:srgbClr val="000066"/>
                </a:solidFill>
              </a:rPr>
              <a:t>More likely to send patients to hospital if they require costly medications (</a:t>
            </a:r>
            <a:r>
              <a:rPr lang="en-US" sz="2800" u="sng" dirty="0" smtClean="0">
                <a:solidFill>
                  <a:srgbClr val="000066"/>
                </a:solidFill>
              </a:rPr>
              <a:t>50%</a:t>
            </a:r>
            <a:r>
              <a:rPr lang="en-US" u="sng" dirty="0" smtClean="0">
                <a:solidFill>
                  <a:srgbClr val="000066"/>
                </a:solidFill>
              </a:rPr>
              <a:t>).</a:t>
            </a:r>
          </a:p>
          <a:p>
            <a:endParaRPr lang="en-US" dirty="0">
              <a:solidFill>
                <a:srgbClr val="000066"/>
              </a:solidFill>
            </a:endParaRPr>
          </a:p>
        </p:txBody>
      </p:sp>
    </p:spTree>
    <p:extLst>
      <p:ext uri="{BB962C8B-B14F-4D97-AF65-F5344CB8AC3E}">
        <p14:creationId xmlns="" xmlns:p14="http://schemas.microsoft.com/office/powerpoint/2010/main" val="2091614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1143000"/>
          </a:xfrm>
        </p:spPr>
        <p:txBody>
          <a:bodyPr/>
          <a:lstStyle/>
          <a:p>
            <a:r>
              <a:rPr lang="en-US" sz="3600" b="1" dirty="0" smtClean="0">
                <a:solidFill>
                  <a:srgbClr val="800000"/>
                </a:solidFill>
              </a:rPr>
              <a:t>Response</a:t>
            </a:r>
            <a:r>
              <a:rPr lang="en-US" b="1" dirty="0" smtClean="0">
                <a:solidFill>
                  <a:srgbClr val="800000"/>
                </a:solidFill>
              </a:rPr>
              <a:t>: </a:t>
            </a:r>
            <a:r>
              <a:rPr lang="en-US" sz="3600" b="1" dirty="0" smtClean="0">
                <a:solidFill>
                  <a:srgbClr val="800000"/>
                </a:solidFill>
              </a:rPr>
              <a:t>Reevaluation of Practice Patterns</a:t>
            </a:r>
            <a:endParaRPr lang="en-US" sz="3600" b="1" dirty="0">
              <a:solidFill>
                <a:srgbClr val="800000"/>
              </a:solidFill>
            </a:endParaRPr>
          </a:p>
        </p:txBody>
      </p:sp>
      <p:sp>
        <p:nvSpPr>
          <p:cNvPr id="3" name="Content Placeholder 2"/>
          <p:cNvSpPr>
            <a:spLocks noGrp="1"/>
          </p:cNvSpPr>
          <p:nvPr>
            <p:ph idx="1"/>
          </p:nvPr>
        </p:nvSpPr>
        <p:spPr>
          <a:xfrm>
            <a:off x="381000" y="1066800"/>
            <a:ext cx="8229600" cy="4525963"/>
          </a:xfrm>
        </p:spPr>
        <p:txBody>
          <a:bodyPr/>
          <a:lstStyle/>
          <a:p>
            <a:r>
              <a:rPr lang="en-US" sz="2800" dirty="0" smtClean="0">
                <a:solidFill>
                  <a:srgbClr val="000066"/>
                </a:solidFill>
              </a:rPr>
              <a:t>Likely reducing EPO will lead to more patients below Hgb 10 (65%).</a:t>
            </a:r>
          </a:p>
          <a:p>
            <a:endParaRPr lang="en-US" sz="800" dirty="0" smtClean="0">
              <a:solidFill>
                <a:srgbClr val="000066"/>
              </a:solidFill>
            </a:endParaRPr>
          </a:p>
          <a:p>
            <a:r>
              <a:rPr lang="en-US" sz="2800" u="sng" dirty="0" smtClean="0">
                <a:solidFill>
                  <a:srgbClr val="000066"/>
                </a:solidFill>
              </a:rPr>
              <a:t>But, impression is that reducing EPO and lowering Hgb target will not have negative impact on quality of life </a:t>
            </a:r>
            <a:r>
              <a:rPr lang="en-US" sz="2400" u="sng" dirty="0" smtClean="0">
                <a:solidFill>
                  <a:srgbClr val="000066"/>
                </a:solidFill>
              </a:rPr>
              <a:t>(65%), </a:t>
            </a:r>
            <a:r>
              <a:rPr lang="en-US" sz="2800" u="sng" dirty="0" smtClean="0">
                <a:solidFill>
                  <a:srgbClr val="000066"/>
                </a:solidFill>
              </a:rPr>
              <a:t>overall health </a:t>
            </a:r>
            <a:r>
              <a:rPr lang="en-US" sz="2400" u="sng" dirty="0" smtClean="0">
                <a:solidFill>
                  <a:srgbClr val="000066"/>
                </a:solidFill>
              </a:rPr>
              <a:t>(50%), </a:t>
            </a:r>
            <a:r>
              <a:rPr lang="en-US" sz="2800" u="sng" dirty="0" smtClean="0">
                <a:solidFill>
                  <a:srgbClr val="000066"/>
                </a:solidFill>
              </a:rPr>
              <a:t>and mortality of patients </a:t>
            </a:r>
            <a:r>
              <a:rPr lang="en-US" sz="2400" u="sng" dirty="0" smtClean="0">
                <a:solidFill>
                  <a:srgbClr val="000066"/>
                </a:solidFill>
              </a:rPr>
              <a:t>(80%)_ </a:t>
            </a:r>
          </a:p>
          <a:p>
            <a:endParaRPr lang="en-US" sz="800" u="sng" dirty="0" smtClean="0">
              <a:solidFill>
                <a:srgbClr val="000066"/>
              </a:solidFill>
            </a:endParaRPr>
          </a:p>
          <a:p>
            <a:r>
              <a:rPr lang="en-US" sz="2800" dirty="0" smtClean="0">
                <a:solidFill>
                  <a:srgbClr val="000066"/>
                </a:solidFill>
              </a:rPr>
              <a:t>Likely to increase use of </a:t>
            </a:r>
            <a:r>
              <a:rPr lang="en-US" sz="2800" dirty="0" err="1" smtClean="0">
                <a:solidFill>
                  <a:srgbClr val="000066"/>
                </a:solidFill>
              </a:rPr>
              <a:t>cinacalcet</a:t>
            </a:r>
            <a:r>
              <a:rPr lang="en-US" sz="2800" dirty="0" smtClean="0">
                <a:solidFill>
                  <a:srgbClr val="000066"/>
                </a:solidFill>
              </a:rPr>
              <a:t> </a:t>
            </a:r>
            <a:r>
              <a:rPr lang="en-US" sz="2400" dirty="0" smtClean="0">
                <a:solidFill>
                  <a:srgbClr val="000066"/>
                </a:solidFill>
              </a:rPr>
              <a:t>(86%) </a:t>
            </a:r>
            <a:r>
              <a:rPr lang="en-US" sz="2800" dirty="0" smtClean="0">
                <a:solidFill>
                  <a:srgbClr val="000066"/>
                </a:solidFill>
              </a:rPr>
              <a:t>and </a:t>
            </a:r>
            <a:r>
              <a:rPr lang="en-US" sz="2800" dirty="0" err="1" smtClean="0">
                <a:solidFill>
                  <a:srgbClr val="000066"/>
                </a:solidFill>
              </a:rPr>
              <a:t>calcitriol</a:t>
            </a:r>
            <a:r>
              <a:rPr lang="en-US" sz="2800" dirty="0" smtClean="0">
                <a:solidFill>
                  <a:srgbClr val="000066"/>
                </a:solidFill>
              </a:rPr>
              <a:t> </a:t>
            </a:r>
            <a:r>
              <a:rPr lang="en-US" sz="2400" dirty="0" smtClean="0">
                <a:solidFill>
                  <a:srgbClr val="000066"/>
                </a:solidFill>
              </a:rPr>
              <a:t>(78%) </a:t>
            </a:r>
            <a:r>
              <a:rPr lang="en-US" sz="2800" dirty="0" smtClean="0">
                <a:solidFill>
                  <a:srgbClr val="000066"/>
                </a:solidFill>
              </a:rPr>
              <a:t>and decrease use of </a:t>
            </a:r>
            <a:r>
              <a:rPr lang="en-US" sz="2800" dirty="0" err="1" smtClean="0">
                <a:solidFill>
                  <a:srgbClr val="000066"/>
                </a:solidFill>
              </a:rPr>
              <a:t>paracalcitol</a:t>
            </a:r>
            <a:r>
              <a:rPr lang="en-US" sz="2800" dirty="0" smtClean="0">
                <a:solidFill>
                  <a:srgbClr val="000066"/>
                </a:solidFill>
              </a:rPr>
              <a:t> </a:t>
            </a:r>
            <a:r>
              <a:rPr lang="en-US" sz="2400" dirty="0" smtClean="0">
                <a:solidFill>
                  <a:srgbClr val="000066"/>
                </a:solidFill>
              </a:rPr>
              <a:t>(75%).</a:t>
            </a:r>
          </a:p>
          <a:p>
            <a:r>
              <a:rPr lang="en-US" sz="2800" dirty="0" smtClean="0">
                <a:solidFill>
                  <a:srgbClr val="000066"/>
                </a:solidFill>
              </a:rPr>
              <a:t>Likely to increase home dialysis use (60%) but anticipate slow increase</a:t>
            </a:r>
          </a:p>
          <a:p>
            <a:r>
              <a:rPr lang="en-US" sz="2800" dirty="0" smtClean="0">
                <a:solidFill>
                  <a:srgbClr val="000066"/>
                </a:solidFill>
              </a:rPr>
              <a:t>Likely to work with other physicians to improve pre dialysis care (74%).</a:t>
            </a:r>
          </a:p>
          <a:p>
            <a:endParaRPr lang="en-US" sz="2400" dirty="0">
              <a:solidFill>
                <a:srgbClr val="000066"/>
              </a:solidFill>
            </a:endParaRPr>
          </a:p>
        </p:txBody>
      </p:sp>
    </p:spTree>
    <p:extLst>
      <p:ext uri="{BB962C8B-B14F-4D97-AF65-F5344CB8AC3E}">
        <p14:creationId xmlns="" xmlns:p14="http://schemas.microsoft.com/office/powerpoint/2010/main" val="2796448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noFill/>
        </p:spPr>
        <p:txBody>
          <a:bodyPr rtlCol="0">
            <a:noAutofit/>
          </a:bodyPr>
          <a:lstStyle/>
          <a:p>
            <a:pPr eaLnBrk="1" fontAlgn="auto" hangingPunct="1">
              <a:spcAft>
                <a:spcPts val="0"/>
              </a:spcAft>
              <a:defRPr/>
            </a:pPr>
            <a:r>
              <a:rPr lang="en-US" sz="4000" b="1" dirty="0" smtClean="0">
                <a:solidFill>
                  <a:srgbClr val="800000"/>
                </a:solidFill>
              </a:rPr>
              <a:t>PPS Challenges for SDOs</a:t>
            </a:r>
            <a:endParaRPr lang="en-US" sz="4000" b="1" dirty="0">
              <a:solidFill>
                <a:srgbClr val="800000"/>
              </a:solidFill>
            </a:endParaRPr>
          </a:p>
        </p:txBody>
      </p:sp>
      <p:sp>
        <p:nvSpPr>
          <p:cNvPr id="2" name="Content Placeholder 1"/>
          <p:cNvSpPr>
            <a:spLocks noGrp="1"/>
          </p:cNvSpPr>
          <p:nvPr>
            <p:ph idx="1"/>
          </p:nvPr>
        </p:nvSpPr>
        <p:spPr>
          <a:xfrm>
            <a:off x="457200" y="1447800"/>
            <a:ext cx="8229600" cy="4525963"/>
          </a:xfrm>
        </p:spPr>
        <p:txBody>
          <a:bodyPr/>
          <a:lstStyle/>
          <a:p>
            <a:r>
              <a:rPr lang="en-US" sz="2800" dirty="0" smtClean="0">
                <a:solidFill>
                  <a:srgbClr val="000066"/>
                </a:solidFill>
              </a:rPr>
              <a:t>The PPS is likely to cut payments more than 2%, much more for rural and minority facilities.</a:t>
            </a:r>
          </a:p>
          <a:p>
            <a:pPr>
              <a:buNone/>
            </a:pPr>
            <a:endParaRPr lang="en-US" sz="800" dirty="0" smtClean="0">
              <a:solidFill>
                <a:srgbClr val="000066"/>
              </a:solidFill>
            </a:endParaRPr>
          </a:p>
          <a:p>
            <a:r>
              <a:rPr lang="en-US" sz="2800" dirty="0" smtClean="0">
                <a:solidFill>
                  <a:srgbClr val="000066"/>
                </a:solidFill>
              </a:rPr>
              <a:t> Outlier payments and case mix adjustors do not work as planned. </a:t>
            </a:r>
          </a:p>
          <a:p>
            <a:pPr>
              <a:buNone/>
            </a:pPr>
            <a:endParaRPr lang="en-US" sz="800" dirty="0" smtClean="0">
              <a:solidFill>
                <a:srgbClr val="000066"/>
              </a:solidFill>
            </a:endParaRPr>
          </a:p>
          <a:p>
            <a:r>
              <a:rPr lang="en-US" sz="2800" dirty="0" smtClean="0">
                <a:solidFill>
                  <a:srgbClr val="000066"/>
                </a:solidFill>
              </a:rPr>
              <a:t>Facilities are cutting and shifting costs but this will not solve the problem of high cost patients.</a:t>
            </a:r>
          </a:p>
          <a:p>
            <a:pPr>
              <a:buNone/>
            </a:pPr>
            <a:endParaRPr lang="en-US" sz="800" dirty="0" smtClean="0">
              <a:solidFill>
                <a:srgbClr val="000066"/>
              </a:solidFill>
            </a:endParaRPr>
          </a:p>
          <a:p>
            <a:r>
              <a:rPr lang="en-US" sz="2800" dirty="0" smtClean="0">
                <a:solidFill>
                  <a:srgbClr val="000066"/>
                </a:solidFill>
              </a:rPr>
              <a:t>Few expect to close this year, but they are vulnerable to additional cuts in private insurance and Medicaid. </a:t>
            </a:r>
          </a:p>
          <a:p>
            <a:pPr>
              <a:buNone/>
            </a:pPr>
            <a:endParaRPr lang="en-US" sz="800" dirty="0" smtClean="0">
              <a:solidFill>
                <a:srgbClr val="000066"/>
              </a:solidFill>
            </a:endParaRPr>
          </a:p>
          <a:p>
            <a:r>
              <a:rPr lang="en-US" sz="2800" dirty="0" smtClean="0">
                <a:solidFill>
                  <a:srgbClr val="000066"/>
                </a:solidFill>
              </a:rPr>
              <a:t>The potential risk for patients and the health care delivery system needs to be more closely examined. </a:t>
            </a:r>
            <a:endParaRPr lang="en-US" sz="2800" dirty="0">
              <a:solidFill>
                <a:srgbClr val="000066"/>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solidFill>
                  <a:srgbClr val="800000"/>
                </a:solidFill>
              </a:rPr>
              <a:t>Background</a:t>
            </a:r>
            <a:endParaRPr lang="en-US" b="1" dirty="0">
              <a:solidFill>
                <a:srgbClr val="800000"/>
              </a:solidFill>
            </a:endParaRPr>
          </a:p>
        </p:txBody>
      </p:sp>
      <p:sp>
        <p:nvSpPr>
          <p:cNvPr id="3" name="Content Placeholder 2"/>
          <p:cNvSpPr>
            <a:spLocks noGrp="1"/>
          </p:cNvSpPr>
          <p:nvPr>
            <p:ph idx="1"/>
          </p:nvPr>
        </p:nvSpPr>
        <p:spPr>
          <a:xfrm>
            <a:off x="457200" y="1189037"/>
            <a:ext cx="8229600" cy="4525963"/>
          </a:xfrm>
        </p:spPr>
        <p:txBody>
          <a:bodyPr/>
          <a:lstStyle/>
          <a:p>
            <a:pPr eaLnBrk="1" fontAlgn="auto" hangingPunct="1">
              <a:spcBef>
                <a:spcPts val="0"/>
              </a:spcBef>
              <a:spcAft>
                <a:spcPts val="0"/>
              </a:spcAft>
              <a:defRPr/>
            </a:pPr>
            <a:r>
              <a:rPr lang="en-US" sz="2800" dirty="0">
                <a:solidFill>
                  <a:srgbClr val="000066"/>
                </a:solidFill>
              </a:rPr>
              <a:t>Facility patient costs and outcomes </a:t>
            </a:r>
            <a:r>
              <a:rPr lang="en-US" sz="2800" dirty="0" smtClean="0">
                <a:solidFill>
                  <a:srgbClr val="000066"/>
                </a:solidFill>
              </a:rPr>
              <a:t>vary </a:t>
            </a:r>
            <a:r>
              <a:rPr lang="en-US" sz="2800" dirty="0">
                <a:solidFill>
                  <a:srgbClr val="000066"/>
                </a:solidFill>
              </a:rPr>
              <a:t>widely</a:t>
            </a:r>
            <a:r>
              <a:rPr lang="en-US" sz="2800" dirty="0" smtClean="0">
                <a:solidFill>
                  <a:srgbClr val="000066"/>
                </a:solidFill>
              </a:rPr>
              <a:t>.</a:t>
            </a:r>
          </a:p>
          <a:p>
            <a:pPr eaLnBrk="1" fontAlgn="auto" hangingPunct="1">
              <a:spcBef>
                <a:spcPts val="0"/>
              </a:spcBef>
              <a:spcAft>
                <a:spcPts val="0"/>
              </a:spcAft>
              <a:defRPr/>
            </a:pPr>
            <a:endParaRPr lang="en-US" sz="800" dirty="0" smtClean="0">
              <a:solidFill>
                <a:srgbClr val="000066"/>
              </a:solidFill>
            </a:endParaRPr>
          </a:p>
          <a:p>
            <a:pPr eaLnBrk="1" fontAlgn="auto" hangingPunct="1">
              <a:spcBef>
                <a:spcPts val="0"/>
              </a:spcBef>
              <a:spcAft>
                <a:spcPts val="0"/>
              </a:spcAft>
              <a:defRPr/>
            </a:pPr>
            <a:endParaRPr lang="en-US" sz="800" dirty="0" smtClean="0">
              <a:solidFill>
                <a:srgbClr val="000066"/>
              </a:solidFill>
            </a:endParaRPr>
          </a:p>
          <a:p>
            <a:pPr eaLnBrk="1" fontAlgn="auto" hangingPunct="1">
              <a:spcBef>
                <a:spcPts val="0"/>
              </a:spcBef>
              <a:spcAft>
                <a:spcPts val="0"/>
              </a:spcAft>
              <a:defRPr/>
            </a:pPr>
            <a:r>
              <a:rPr lang="en-US" sz="2800" dirty="0" smtClean="0">
                <a:solidFill>
                  <a:srgbClr val="000066"/>
                </a:solidFill>
              </a:rPr>
              <a:t>Variations </a:t>
            </a:r>
            <a:r>
              <a:rPr lang="en-US" sz="2800" dirty="0">
                <a:solidFill>
                  <a:srgbClr val="000066"/>
                </a:solidFill>
              </a:rPr>
              <a:t>are due to patient and facility </a:t>
            </a:r>
            <a:r>
              <a:rPr lang="en-US" sz="2800" dirty="0" smtClean="0">
                <a:solidFill>
                  <a:srgbClr val="000066"/>
                </a:solidFill>
              </a:rPr>
              <a:t>characteristics, geography, facility efficiency, etc.</a:t>
            </a:r>
          </a:p>
          <a:p>
            <a:pPr eaLnBrk="1" fontAlgn="auto" hangingPunct="1">
              <a:spcBef>
                <a:spcPts val="0"/>
              </a:spcBef>
              <a:spcAft>
                <a:spcPts val="0"/>
              </a:spcAft>
              <a:defRPr/>
            </a:pPr>
            <a:endParaRPr lang="en-US" sz="800" dirty="0" smtClean="0">
              <a:solidFill>
                <a:srgbClr val="000066"/>
              </a:solidFill>
            </a:endParaRPr>
          </a:p>
          <a:p>
            <a:pPr eaLnBrk="1" fontAlgn="auto" hangingPunct="1">
              <a:spcBef>
                <a:spcPts val="0"/>
              </a:spcBef>
              <a:spcAft>
                <a:spcPts val="0"/>
              </a:spcAft>
              <a:defRPr/>
            </a:pPr>
            <a:endParaRPr lang="en-US" sz="800" dirty="0" smtClean="0">
              <a:solidFill>
                <a:srgbClr val="000066"/>
              </a:solidFill>
            </a:endParaRPr>
          </a:p>
          <a:p>
            <a:pPr eaLnBrk="1" fontAlgn="auto" hangingPunct="1">
              <a:spcBef>
                <a:spcPts val="0"/>
              </a:spcBef>
              <a:spcAft>
                <a:spcPts val="0"/>
              </a:spcAft>
              <a:defRPr/>
            </a:pPr>
            <a:endParaRPr lang="en-US" sz="800" dirty="0" smtClean="0">
              <a:solidFill>
                <a:srgbClr val="000066"/>
              </a:solidFill>
            </a:endParaRPr>
          </a:p>
          <a:p>
            <a:pPr eaLnBrk="1" fontAlgn="auto" hangingPunct="1">
              <a:spcBef>
                <a:spcPts val="0"/>
              </a:spcBef>
              <a:spcAft>
                <a:spcPts val="0"/>
              </a:spcAft>
              <a:defRPr/>
            </a:pPr>
            <a:r>
              <a:rPr lang="en-US" sz="2800" dirty="0" smtClean="0">
                <a:solidFill>
                  <a:srgbClr val="000066"/>
                </a:solidFill>
              </a:rPr>
              <a:t>We focused on which facilities might gain or lose income, which patients were most costly, and what strategies were being considered to maintain financial solvency</a:t>
            </a:r>
            <a:r>
              <a:rPr lang="en-US" sz="2800" dirty="0">
                <a:solidFill>
                  <a:srgbClr val="000066"/>
                </a:solidFill>
              </a:rPr>
              <a:t/>
            </a:r>
            <a:br>
              <a:rPr lang="en-US" sz="2800" dirty="0">
                <a:solidFill>
                  <a:srgbClr val="000066"/>
                </a:solidFill>
              </a:rPr>
            </a:br>
            <a:endParaRPr lang="en-US" sz="2800" dirty="0">
              <a:solidFill>
                <a:srgbClr val="000066"/>
              </a:solidFill>
            </a:endParaRPr>
          </a:p>
        </p:txBody>
      </p:sp>
    </p:spTree>
    <p:extLst>
      <p:ext uri="{BB962C8B-B14F-4D97-AF65-F5344CB8AC3E}">
        <p14:creationId xmlns="" xmlns:p14="http://schemas.microsoft.com/office/powerpoint/2010/main" val="2690466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p>
            <a:r>
              <a:rPr lang="en-US" b="1" dirty="0" smtClean="0">
                <a:solidFill>
                  <a:srgbClr val="C00000"/>
                </a:solidFill>
              </a:rPr>
              <a:t>Background</a:t>
            </a:r>
            <a:endParaRPr lang="en-US" dirty="0"/>
          </a:p>
        </p:txBody>
      </p:sp>
      <p:sp>
        <p:nvSpPr>
          <p:cNvPr id="3" name="Content Placeholder 2"/>
          <p:cNvSpPr>
            <a:spLocks noGrp="1"/>
          </p:cNvSpPr>
          <p:nvPr>
            <p:ph idx="1"/>
          </p:nvPr>
        </p:nvSpPr>
        <p:spPr>
          <a:xfrm>
            <a:off x="304800" y="1447800"/>
            <a:ext cx="8610600" cy="533400"/>
          </a:xfrm>
        </p:spPr>
        <p:txBody>
          <a:bodyPr/>
          <a:lstStyle/>
          <a:p>
            <a:pPr>
              <a:buNone/>
            </a:pPr>
            <a:r>
              <a:rPr lang="en-US" sz="1800" b="1" dirty="0" smtClean="0"/>
              <a:t>Detailed analysis of the CMS Facility Impact file showed high variation in PPS payments.  </a:t>
            </a:r>
            <a:endParaRPr lang="en-US" sz="1800" b="1" dirty="0"/>
          </a:p>
        </p:txBody>
      </p:sp>
      <p:pic>
        <p:nvPicPr>
          <p:cNvPr id="5" name="Picture 4"/>
          <p:cNvPicPr/>
          <p:nvPr/>
        </p:nvPicPr>
        <p:blipFill>
          <a:blip r:embed="rId3" cstate="print"/>
          <a:srcRect/>
          <a:stretch>
            <a:fillRect/>
          </a:stretch>
        </p:blipFill>
        <p:spPr bwMode="auto">
          <a:xfrm>
            <a:off x="685800" y="1905000"/>
            <a:ext cx="7924800" cy="1609756"/>
          </a:xfrm>
          <a:prstGeom prst="rect">
            <a:avLst/>
          </a:prstGeom>
          <a:noFill/>
          <a:ln w="9525">
            <a:noFill/>
            <a:miter lim="800000"/>
            <a:headEnd/>
            <a:tailEnd/>
          </a:ln>
        </p:spPr>
      </p:pic>
      <p:sp>
        <p:nvSpPr>
          <p:cNvPr id="6" name="TextBox 5"/>
          <p:cNvSpPr txBox="1"/>
          <p:nvPr/>
        </p:nvSpPr>
        <p:spPr>
          <a:xfrm>
            <a:off x="414451" y="3810000"/>
            <a:ext cx="7781169" cy="369332"/>
          </a:xfrm>
          <a:prstGeom prst="rect">
            <a:avLst/>
          </a:prstGeom>
          <a:noFill/>
        </p:spPr>
        <p:txBody>
          <a:bodyPr wrap="none" rtlCol="0">
            <a:spAutoFit/>
          </a:bodyPr>
          <a:lstStyle/>
          <a:p>
            <a:r>
              <a:rPr lang="en-US" b="1" dirty="0" smtClean="0">
                <a:latin typeface="+mj-lt"/>
              </a:rPr>
              <a:t>The top quintile of income losing facilities will lose much more than 2% income.</a:t>
            </a:r>
            <a:endParaRPr lang="en-US" b="1" dirty="0">
              <a:latin typeface="+mj-lt"/>
            </a:endParaRPr>
          </a:p>
        </p:txBody>
      </p:sp>
      <p:pic>
        <p:nvPicPr>
          <p:cNvPr id="8" name="Picture 7"/>
          <p:cNvPicPr/>
          <p:nvPr/>
        </p:nvPicPr>
        <p:blipFill>
          <a:blip r:embed="rId4" cstate="print"/>
          <a:srcRect/>
          <a:stretch>
            <a:fillRect/>
          </a:stretch>
        </p:blipFill>
        <p:spPr bwMode="auto">
          <a:xfrm>
            <a:off x="1219200" y="4400550"/>
            <a:ext cx="6705599" cy="192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0"/>
            <a:ext cx="8229600" cy="1143000"/>
          </a:xfrm>
        </p:spPr>
        <p:txBody>
          <a:bodyPr/>
          <a:lstStyle/>
          <a:p>
            <a:pPr eaLnBrk="1" hangingPunct="1"/>
            <a:r>
              <a:rPr lang="en-US" b="1" dirty="0" smtClean="0">
                <a:solidFill>
                  <a:srgbClr val="800000"/>
                </a:solidFill>
              </a:rPr>
              <a:t>Methods</a:t>
            </a:r>
            <a:r>
              <a:rPr lang="en-US" dirty="0" smtClean="0">
                <a:solidFill>
                  <a:srgbClr val="800000"/>
                </a:solidFill>
              </a:rPr>
              <a:t> </a:t>
            </a:r>
          </a:p>
        </p:txBody>
      </p:sp>
      <p:sp>
        <p:nvSpPr>
          <p:cNvPr id="3" name="Content Placeholder 2"/>
          <p:cNvSpPr>
            <a:spLocks noGrp="1"/>
          </p:cNvSpPr>
          <p:nvPr>
            <p:ph idx="1"/>
          </p:nvPr>
        </p:nvSpPr>
        <p:spPr>
          <a:xfrm>
            <a:off x="381000" y="990600"/>
            <a:ext cx="8229600" cy="4525963"/>
          </a:xfrm>
        </p:spPr>
        <p:txBody>
          <a:bodyPr/>
          <a:lstStyle/>
          <a:p>
            <a:pPr eaLnBrk="1" hangingPunct="1">
              <a:buFont typeface="Arial" charset="0"/>
              <a:buNone/>
            </a:pPr>
            <a:r>
              <a:rPr lang="en-US" sz="2400" b="1" u="sng" dirty="0" smtClean="0">
                <a:solidFill>
                  <a:srgbClr val="000066"/>
                </a:solidFill>
              </a:rPr>
              <a:t>Sample</a:t>
            </a:r>
            <a:r>
              <a:rPr lang="en-US" sz="2400" u="sng" dirty="0" smtClean="0">
                <a:solidFill>
                  <a:srgbClr val="000066"/>
                </a:solidFill>
              </a:rPr>
              <a:t> </a:t>
            </a:r>
          </a:p>
          <a:p>
            <a:pPr eaLnBrk="1" hangingPunct="1"/>
            <a:r>
              <a:rPr lang="en-US" sz="2400" dirty="0" smtClean="0">
                <a:solidFill>
                  <a:srgbClr val="000066"/>
                </a:solidFill>
              </a:rPr>
              <a:t>Quota sample of SDOs selected by region, size, urbanicity (rural, suburban, urban), chain status, % minority in zip code.   </a:t>
            </a:r>
          </a:p>
          <a:p>
            <a:pPr eaLnBrk="1" hangingPunct="1"/>
            <a:r>
              <a:rPr lang="en-US" sz="2400" dirty="0" smtClean="0">
                <a:solidFill>
                  <a:srgbClr val="000066"/>
                </a:solidFill>
              </a:rPr>
              <a:t>Randomly selected within cells.  </a:t>
            </a:r>
          </a:p>
          <a:p>
            <a:pPr eaLnBrk="1" hangingPunct="1"/>
            <a:r>
              <a:rPr lang="en-US" sz="2400" dirty="0" smtClean="0">
                <a:solidFill>
                  <a:srgbClr val="000066"/>
                </a:solidFill>
              </a:rPr>
              <a:t>Final sample: 41 Facilities, 3039 patients.  </a:t>
            </a:r>
          </a:p>
          <a:p>
            <a:pPr eaLnBrk="1" hangingPunct="1">
              <a:buNone/>
            </a:pPr>
            <a:r>
              <a:rPr lang="en-US" sz="2400" b="1" u="sng" dirty="0" smtClean="0">
                <a:solidFill>
                  <a:srgbClr val="000066"/>
                </a:solidFill>
              </a:rPr>
              <a:t>Interviews</a:t>
            </a:r>
          </a:p>
          <a:p>
            <a:pPr eaLnBrk="1" hangingPunct="1"/>
            <a:r>
              <a:rPr lang="en-US" sz="2400" dirty="0" smtClean="0">
                <a:solidFill>
                  <a:srgbClr val="000066"/>
                </a:solidFill>
              </a:rPr>
              <a:t>Four interviews each facility:  facility characteristics, treatment practices, financials, plans for changes.  </a:t>
            </a:r>
          </a:p>
          <a:p>
            <a:pPr eaLnBrk="1" hangingPunct="1">
              <a:buNone/>
            </a:pPr>
            <a:r>
              <a:rPr lang="en-US" sz="2400" dirty="0" smtClean="0">
                <a:solidFill>
                  <a:srgbClr val="000066"/>
                </a:solidFill>
              </a:rPr>
              <a:t> </a:t>
            </a:r>
            <a:r>
              <a:rPr lang="en-US" sz="2400" b="1" u="sng" dirty="0" smtClean="0">
                <a:solidFill>
                  <a:srgbClr val="000066"/>
                </a:solidFill>
              </a:rPr>
              <a:t>Patient Data</a:t>
            </a:r>
          </a:p>
          <a:p>
            <a:pPr eaLnBrk="1" hangingPunct="1"/>
            <a:r>
              <a:rPr lang="en-US" sz="2400" dirty="0" smtClean="0">
                <a:solidFill>
                  <a:srgbClr val="000066"/>
                </a:solidFill>
              </a:rPr>
              <a:t>Form 2728.  Comorbidity check list, 2009 treatments, payments, EPO, Hgb, hospitalizations for 2009. </a:t>
            </a:r>
          </a:p>
        </p:txBody>
      </p:sp>
    </p:spTree>
    <p:extLst>
      <p:ext uri="{BB962C8B-B14F-4D97-AF65-F5344CB8AC3E}">
        <p14:creationId xmlns="" xmlns:p14="http://schemas.microsoft.com/office/powerpoint/2010/main" val="46691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76200"/>
            <a:ext cx="8229600" cy="1143000"/>
          </a:xfrm>
        </p:spPr>
        <p:txBody>
          <a:bodyPr/>
          <a:lstStyle/>
          <a:p>
            <a:pPr eaLnBrk="1" hangingPunct="1"/>
            <a:r>
              <a:rPr lang="en-US" b="1" dirty="0" smtClean="0">
                <a:solidFill>
                  <a:srgbClr val="800000"/>
                </a:solidFill>
              </a:rPr>
              <a:t>Methods</a:t>
            </a:r>
            <a:r>
              <a:rPr lang="en-US" dirty="0" smtClean="0">
                <a:solidFill>
                  <a:srgbClr val="800000"/>
                </a:solidFill>
              </a:rPr>
              <a:t> </a:t>
            </a:r>
          </a:p>
        </p:txBody>
      </p:sp>
      <p:sp>
        <p:nvSpPr>
          <p:cNvPr id="4" name="Content Placeholder 3"/>
          <p:cNvSpPr>
            <a:spLocks noGrp="1"/>
          </p:cNvSpPr>
          <p:nvPr>
            <p:ph idx="1"/>
          </p:nvPr>
        </p:nvSpPr>
        <p:spPr>
          <a:xfrm>
            <a:off x="228600" y="762000"/>
            <a:ext cx="8229600" cy="4525963"/>
          </a:xfrm>
        </p:spPr>
        <p:txBody>
          <a:bodyPr/>
          <a:lstStyle/>
          <a:p>
            <a:pPr eaLnBrk="1" hangingPunct="1">
              <a:buNone/>
            </a:pPr>
            <a:r>
              <a:rPr lang="en-US" sz="2400" b="1" u="sng" dirty="0" smtClean="0">
                <a:solidFill>
                  <a:srgbClr val="000066"/>
                </a:solidFill>
              </a:rPr>
              <a:t>Calculations</a:t>
            </a:r>
          </a:p>
          <a:p>
            <a:pPr eaLnBrk="1" hangingPunct="1"/>
            <a:r>
              <a:rPr lang="en-US" sz="2400" dirty="0" smtClean="0">
                <a:solidFill>
                  <a:srgbClr val="000066"/>
                </a:solidFill>
              </a:rPr>
              <a:t>Calculated PPS payments for 2011 and subtracted from 2009 payments, up-dated for inflation.</a:t>
            </a:r>
          </a:p>
          <a:p>
            <a:pPr eaLnBrk="1" hangingPunct="1">
              <a:buFont typeface="Arial" charset="0"/>
              <a:buNone/>
            </a:pPr>
            <a:r>
              <a:rPr lang="en-US" sz="2400" b="1" u="sng" dirty="0" smtClean="0">
                <a:solidFill>
                  <a:srgbClr val="000066"/>
                </a:solidFill>
              </a:rPr>
              <a:t>Cautions</a:t>
            </a:r>
          </a:p>
          <a:p>
            <a:pPr eaLnBrk="1" hangingPunct="1"/>
            <a:r>
              <a:rPr lang="en-US" sz="2400" dirty="0" smtClean="0">
                <a:solidFill>
                  <a:srgbClr val="000066"/>
                </a:solidFill>
              </a:rPr>
              <a:t>Under-represents facilities in South, those at high risk.</a:t>
            </a:r>
          </a:p>
          <a:p>
            <a:pPr eaLnBrk="1" hangingPunct="1"/>
            <a:r>
              <a:rPr lang="en-US" sz="2400" dirty="0" smtClean="0">
                <a:solidFill>
                  <a:srgbClr val="000066"/>
                </a:solidFill>
              </a:rPr>
              <a:t>The number of SDO facilities has declined since 2009.   </a:t>
            </a:r>
          </a:p>
          <a:p>
            <a:pPr eaLnBrk="1" hangingPunct="1"/>
            <a:endParaRPr lang="en-US" sz="2000" dirty="0" smtClean="0"/>
          </a:p>
          <a:p>
            <a:pPr eaLnBrk="1" hangingPunct="1"/>
            <a:endParaRPr lang="en-US" sz="2000" dirty="0" smtClean="0"/>
          </a:p>
          <a:p>
            <a:pPr eaLnBrk="1" hangingPunct="1">
              <a:buNone/>
            </a:pPr>
            <a:endParaRPr lang="en-US" sz="2000" dirty="0" smtClean="0"/>
          </a:p>
          <a:p>
            <a:pPr eaLnBrk="1" hangingPunct="1">
              <a:buFont typeface="Arial" charset="0"/>
              <a:buNone/>
            </a:pPr>
            <a:endParaRPr lang="en-US" sz="2000" u="sng"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xmlns="" val="3212374431"/>
              </p:ext>
            </p:extLst>
          </p:nvPr>
        </p:nvGraphicFramePr>
        <p:xfrm>
          <a:off x="2971800" y="3352800"/>
          <a:ext cx="5895814" cy="3162300"/>
        </p:xfrm>
        <a:graphic>
          <a:graphicData uri="http://schemas.openxmlformats.org/presentationml/2006/ole">
            <p:oleObj spid="_x0000_s1026" name="Document" r:id="rId4" imgW="6112609" imgH="2248367" progId="Word.Document.12">
              <p:embed/>
            </p:oleObj>
          </a:graphicData>
        </a:graphic>
      </p:graphicFrame>
    </p:spTree>
    <p:extLst>
      <p:ext uri="{BB962C8B-B14F-4D97-AF65-F5344CB8AC3E}">
        <p14:creationId xmlns:p14="http://schemas.microsoft.com/office/powerpoint/2010/main" xmlns="" val="341366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0-#ppt_w/2"/>
                                          </p:val>
                                        </p:tav>
                                        <p:tav tm="100000">
                                          <p:val>
                                            <p:strVal val="#ppt_x"/>
                                          </p:val>
                                        </p:tav>
                                      </p:tavLst>
                                    </p:anim>
                                    <p:anim calcmode="lin" valueType="num">
                                      <p:cBhvr additive="base">
                                        <p:cTn id="3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nvGraphicFramePr>
        <p:xfrm>
          <a:off x="0" y="0"/>
          <a:ext cx="9144000" cy="6858000"/>
        </p:xfrm>
        <a:graphic>
          <a:graphicData uri="http://schemas.openxmlformats.org/presentationml/2006/ole">
            <p:oleObj spid="_x0000_s21506" name="Presentation" r:id="rId4" imgW="4570388" imgH="3427437" progId="">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0037"/>
            <a:ext cx="7848600" cy="3611563"/>
          </a:xfrm>
        </p:spPr>
        <p:txBody>
          <a:bodyPr/>
          <a:lstStyle/>
          <a:p>
            <a:pPr eaLnBrk="1" hangingPunct="1">
              <a:buFont typeface="Arial" charset="0"/>
              <a:buNone/>
            </a:pPr>
            <a:r>
              <a:rPr lang="en-US" sz="1800" b="1" u="sng" dirty="0" smtClean="0">
                <a:solidFill>
                  <a:srgbClr val="000066"/>
                </a:solidFill>
              </a:rPr>
              <a:t>CMS  Projected Income Reduction</a:t>
            </a:r>
            <a:r>
              <a:rPr lang="en-US" sz="1800" b="1" dirty="0" smtClean="0">
                <a:solidFill>
                  <a:srgbClr val="000066"/>
                </a:solidFill>
              </a:rPr>
              <a:t>	  </a:t>
            </a:r>
            <a:r>
              <a:rPr lang="en-US" sz="1800" dirty="0" smtClean="0"/>
              <a:t> </a:t>
            </a:r>
            <a:r>
              <a:rPr lang="en-US" sz="1800" b="1" u="sng" dirty="0" smtClean="0">
                <a:solidFill>
                  <a:srgbClr val="003300"/>
                </a:solidFill>
              </a:rPr>
              <a:t>Present Study Sample Income Reduction</a:t>
            </a:r>
          </a:p>
          <a:p>
            <a:pPr eaLnBrk="1" hangingPunct="1">
              <a:buNone/>
            </a:pPr>
            <a:r>
              <a:rPr lang="en-US" sz="1800" dirty="0" smtClean="0">
                <a:solidFill>
                  <a:srgbClr val="000066"/>
                </a:solidFill>
              </a:rPr>
              <a:t>	</a:t>
            </a:r>
            <a:r>
              <a:rPr lang="en-US" sz="1800" b="1" u="sng" dirty="0" smtClean="0">
                <a:solidFill>
                  <a:srgbClr val="000066"/>
                </a:solidFill>
              </a:rPr>
              <a:t>2007 Data ¹</a:t>
            </a:r>
            <a:r>
              <a:rPr lang="en-US" sz="1800" b="1" dirty="0" smtClean="0">
                <a:solidFill>
                  <a:srgbClr val="000066"/>
                </a:solidFill>
              </a:rPr>
              <a:t>  			        </a:t>
            </a:r>
            <a:r>
              <a:rPr lang="en-US" sz="1800" b="1" u="sng" dirty="0" smtClean="0">
                <a:solidFill>
                  <a:srgbClr val="003300"/>
                </a:solidFill>
              </a:rPr>
              <a:t>2009 Data  </a:t>
            </a:r>
            <a:r>
              <a:rPr lang="en-US" sz="1800" b="1" dirty="0" smtClean="0">
                <a:solidFill>
                  <a:srgbClr val="000066"/>
                </a:solidFill>
              </a:rPr>
              <a:t>        	</a:t>
            </a:r>
          </a:p>
          <a:p>
            <a:pPr eaLnBrk="1" hangingPunct="1">
              <a:buFont typeface="Arial" charset="0"/>
              <a:buNone/>
            </a:pPr>
            <a:r>
              <a:rPr lang="en-US" sz="1800" b="1" dirty="0" smtClean="0">
                <a:solidFill>
                  <a:srgbClr val="000066"/>
                </a:solidFill>
              </a:rPr>
              <a:t>	</a:t>
            </a:r>
            <a:endParaRPr lang="en-US" sz="1800" b="1" u="sng" dirty="0" smtClean="0">
              <a:solidFill>
                <a:srgbClr val="003300"/>
              </a:solidFill>
            </a:endParaRPr>
          </a:p>
          <a:p>
            <a:pPr eaLnBrk="1" hangingPunct="1"/>
            <a:r>
              <a:rPr lang="en-US" sz="1800" dirty="0" smtClean="0">
                <a:solidFill>
                  <a:srgbClr val="000066"/>
                </a:solidFill>
              </a:rPr>
              <a:t>4951 Facilities</a:t>
            </a:r>
            <a:r>
              <a:rPr lang="en-US" sz="1800" b="1" dirty="0" smtClean="0">
                <a:solidFill>
                  <a:srgbClr val="000066"/>
                </a:solidFill>
              </a:rPr>
              <a:t>:         </a:t>
            </a:r>
            <a:r>
              <a:rPr lang="en-US" sz="1800" b="1" dirty="0" smtClean="0">
                <a:solidFill>
                  <a:srgbClr val="800000"/>
                </a:solidFill>
              </a:rPr>
              <a:t>- 2.0%</a:t>
            </a:r>
          </a:p>
          <a:p>
            <a:pPr eaLnBrk="1" hangingPunct="1"/>
            <a:r>
              <a:rPr lang="en-US" sz="1800" dirty="0" smtClean="0">
                <a:solidFill>
                  <a:srgbClr val="000066"/>
                </a:solidFill>
              </a:rPr>
              <a:t>Top Quintile</a:t>
            </a:r>
            <a:r>
              <a:rPr lang="en-US" sz="1800" b="1" dirty="0" smtClean="0">
                <a:solidFill>
                  <a:srgbClr val="000066"/>
                </a:solidFill>
              </a:rPr>
              <a:t>:           </a:t>
            </a:r>
            <a:r>
              <a:rPr lang="en-US" sz="1800" b="1" dirty="0" smtClean="0">
                <a:solidFill>
                  <a:srgbClr val="800000"/>
                </a:solidFill>
              </a:rPr>
              <a:t>-12.0%</a:t>
            </a:r>
          </a:p>
          <a:p>
            <a:pPr eaLnBrk="1" hangingPunct="1"/>
            <a:r>
              <a:rPr lang="en-US" sz="1800" dirty="0" smtClean="0">
                <a:solidFill>
                  <a:srgbClr val="000066"/>
                </a:solidFill>
              </a:rPr>
              <a:t>Income reductions higher:</a:t>
            </a:r>
          </a:p>
          <a:p>
            <a:pPr eaLnBrk="1" hangingPunct="1">
              <a:buNone/>
            </a:pPr>
            <a:r>
              <a:rPr lang="en-US" sz="1800" dirty="0" smtClean="0">
                <a:solidFill>
                  <a:srgbClr val="000066"/>
                </a:solidFill>
              </a:rPr>
              <a:t>		LDOs</a:t>
            </a:r>
          </a:p>
          <a:p>
            <a:pPr eaLnBrk="1" hangingPunct="1">
              <a:buNone/>
            </a:pPr>
            <a:r>
              <a:rPr lang="en-US" sz="1800" dirty="0" smtClean="0">
                <a:solidFill>
                  <a:srgbClr val="000066"/>
                </a:solidFill>
              </a:rPr>
              <a:t>		South</a:t>
            </a:r>
          </a:p>
          <a:p>
            <a:pPr eaLnBrk="1" hangingPunct="1">
              <a:buNone/>
            </a:pPr>
            <a:r>
              <a:rPr lang="en-US" sz="1800" dirty="0" smtClean="0">
                <a:solidFill>
                  <a:srgbClr val="000066"/>
                </a:solidFill>
              </a:rPr>
              <a:t>		Minority areas</a:t>
            </a:r>
          </a:p>
          <a:p>
            <a:pPr eaLnBrk="1" hangingPunct="1">
              <a:buFont typeface="Arial" charset="0"/>
              <a:buNone/>
            </a:pPr>
            <a:endParaRPr lang="en-US" sz="1400" dirty="0" smtClean="0"/>
          </a:p>
          <a:p>
            <a:pPr eaLnBrk="1" hangingPunct="1">
              <a:buFont typeface="Arial" charset="0"/>
              <a:buNone/>
            </a:pPr>
            <a:r>
              <a:rPr lang="en-US" sz="1400" dirty="0" smtClean="0"/>
              <a:t>¹  Final Rule, Table 35 </a:t>
            </a:r>
          </a:p>
        </p:txBody>
      </p:sp>
      <p:sp>
        <p:nvSpPr>
          <p:cNvPr id="4" name="Title 4"/>
          <p:cNvSpPr txBox="1">
            <a:spLocks noGrp="1"/>
          </p:cNvSpPr>
          <p:nvPr>
            <p:ph type="title"/>
          </p:nvPr>
        </p:nvSpPr>
        <p:spPr>
          <a:xfrm>
            <a:off x="304800" y="0"/>
            <a:ext cx="8991600" cy="838200"/>
          </a:xfrm>
          <a:noFill/>
        </p:spPr>
        <p:txBody>
          <a:bodyPr rtlCol="0">
            <a:normAutofit/>
          </a:bodyPr>
          <a:lstStyle/>
          <a:p>
            <a:pPr eaLnBrk="1" fontAlgn="auto" hangingPunct="1">
              <a:spcAft>
                <a:spcPts val="0"/>
              </a:spcAft>
              <a:defRPr/>
            </a:pPr>
            <a:r>
              <a:rPr lang="en-US" sz="3600" b="1" dirty="0" smtClean="0">
                <a:solidFill>
                  <a:srgbClr val="800000"/>
                </a:solidFill>
              </a:rPr>
              <a:t>Payment Reductions</a:t>
            </a:r>
          </a:p>
        </p:txBody>
      </p:sp>
      <p:sp>
        <p:nvSpPr>
          <p:cNvPr id="7" name="TextBox 6"/>
          <p:cNvSpPr txBox="1"/>
          <p:nvPr/>
        </p:nvSpPr>
        <p:spPr>
          <a:xfrm>
            <a:off x="4688797" y="2084284"/>
            <a:ext cx="2994602" cy="3582519"/>
          </a:xfrm>
          <a:prstGeom prst="rect">
            <a:avLst/>
          </a:prstGeom>
          <a:noFill/>
        </p:spPr>
        <p:txBody>
          <a:bodyPr wrap="none" rtlCol="0">
            <a:spAutoFit/>
          </a:bodyPr>
          <a:lstStyle/>
          <a:p>
            <a:pPr marL="342900" indent="-342900">
              <a:spcBef>
                <a:spcPct val="20000"/>
              </a:spcBef>
              <a:buFont typeface="Arial" charset="0"/>
              <a:buChar char="•"/>
            </a:pPr>
            <a:endParaRPr lang="en-US" sz="2400" dirty="0" smtClean="0">
              <a:latin typeface="+mn-lt"/>
            </a:endParaRPr>
          </a:p>
          <a:p>
            <a:pPr marL="342900" indent="-342900">
              <a:spcBef>
                <a:spcPct val="20000"/>
              </a:spcBef>
              <a:buFont typeface="Arial" charset="0"/>
              <a:buChar char="•"/>
            </a:pPr>
            <a:r>
              <a:rPr lang="en-US" dirty="0" smtClean="0">
                <a:solidFill>
                  <a:srgbClr val="003300"/>
                </a:solidFill>
                <a:latin typeface="+mn-lt"/>
                <a:cs typeface="+mn-cs"/>
              </a:rPr>
              <a:t>41 facilities:         </a:t>
            </a:r>
            <a:r>
              <a:rPr lang="en-US" b="1" dirty="0" smtClean="0">
                <a:solidFill>
                  <a:srgbClr val="800000"/>
                </a:solidFill>
                <a:latin typeface="+mn-lt"/>
                <a:cs typeface="+mn-cs"/>
              </a:rPr>
              <a:t>- 5.1%</a:t>
            </a:r>
          </a:p>
          <a:p>
            <a:pPr marL="342900" indent="-342900">
              <a:spcBef>
                <a:spcPct val="20000"/>
              </a:spcBef>
              <a:buFont typeface="Arial" charset="0"/>
              <a:buChar char="•"/>
            </a:pPr>
            <a:r>
              <a:rPr lang="en-US" dirty="0" smtClean="0">
                <a:solidFill>
                  <a:srgbClr val="003300"/>
                </a:solidFill>
                <a:latin typeface="+mn-lt"/>
                <a:cs typeface="+mn-cs"/>
              </a:rPr>
              <a:t>Top  Quintile:     </a:t>
            </a:r>
            <a:r>
              <a:rPr lang="en-US" b="1" dirty="0" smtClean="0">
                <a:solidFill>
                  <a:srgbClr val="800000"/>
                </a:solidFill>
                <a:latin typeface="+mn-lt"/>
                <a:cs typeface="+mn-cs"/>
              </a:rPr>
              <a:t>- 15.3%</a:t>
            </a:r>
          </a:p>
          <a:p>
            <a:pPr marL="342900" indent="-342900">
              <a:spcBef>
                <a:spcPct val="20000"/>
              </a:spcBef>
              <a:buFont typeface="Arial" charset="0"/>
              <a:buChar char="•"/>
            </a:pPr>
            <a:r>
              <a:rPr lang="en-US" dirty="0" smtClean="0">
                <a:solidFill>
                  <a:srgbClr val="003300"/>
                </a:solidFill>
                <a:latin typeface="+mn-lt"/>
                <a:cs typeface="+mn-cs"/>
              </a:rPr>
              <a:t>Income reductions higher:</a:t>
            </a:r>
          </a:p>
          <a:p>
            <a:pPr marL="342900" indent="-342900">
              <a:spcBef>
                <a:spcPct val="20000"/>
              </a:spcBef>
            </a:pPr>
            <a:r>
              <a:rPr lang="en-US" dirty="0" smtClean="0">
                <a:solidFill>
                  <a:srgbClr val="003300"/>
                </a:solidFill>
                <a:latin typeface="+mn-lt"/>
                <a:cs typeface="+mn-cs"/>
              </a:rPr>
              <a:t>		Rural</a:t>
            </a:r>
          </a:p>
          <a:p>
            <a:pPr marL="342900" indent="-342900">
              <a:spcBef>
                <a:spcPct val="20000"/>
              </a:spcBef>
            </a:pPr>
            <a:r>
              <a:rPr lang="en-US" dirty="0" smtClean="0">
                <a:solidFill>
                  <a:srgbClr val="003300"/>
                </a:solidFill>
                <a:latin typeface="+mn-lt"/>
                <a:cs typeface="+mn-cs"/>
              </a:rPr>
              <a:t>		Northeast</a:t>
            </a:r>
          </a:p>
          <a:p>
            <a:pPr marL="342900" indent="-342900">
              <a:spcBef>
                <a:spcPct val="20000"/>
              </a:spcBef>
            </a:pPr>
            <a:endParaRPr lang="en-US" sz="2400" dirty="0" smtClean="0">
              <a:solidFill>
                <a:srgbClr val="003300"/>
              </a:solidFill>
              <a:latin typeface="+mn-lt"/>
              <a:cs typeface="+mn-cs"/>
            </a:endParaRPr>
          </a:p>
          <a:p>
            <a:pPr eaLnBrk="1" hangingPunct="1"/>
            <a:endParaRPr lang="en-US" sz="2400" dirty="0" smtClean="0">
              <a:latin typeface="+mn-lt"/>
              <a:cs typeface="+mn-cs"/>
            </a:endParaRPr>
          </a:p>
          <a:p>
            <a:pPr eaLnBrk="1" hangingPunct="1">
              <a:buNone/>
            </a:pPr>
            <a:r>
              <a:rPr lang="en-US" sz="2400" dirty="0" smtClean="0">
                <a:latin typeface="+mn-lt"/>
                <a:cs typeface="+mn-cs"/>
              </a:rPr>
              <a:t>	</a:t>
            </a:r>
          </a:p>
          <a:p>
            <a:endParaRPr lang="en-US" dirty="0"/>
          </a:p>
        </p:txBody>
      </p:sp>
      <p:sp>
        <p:nvSpPr>
          <p:cNvPr id="6" name="TextBox 5"/>
          <p:cNvSpPr txBox="1"/>
          <p:nvPr/>
        </p:nvSpPr>
        <p:spPr>
          <a:xfrm>
            <a:off x="609600" y="1066800"/>
            <a:ext cx="8404865" cy="369332"/>
          </a:xfrm>
          <a:prstGeom prst="rect">
            <a:avLst/>
          </a:prstGeom>
          <a:noFill/>
        </p:spPr>
        <p:txBody>
          <a:bodyPr wrap="none" rtlCol="0">
            <a:spAutoFit/>
          </a:bodyPr>
          <a:lstStyle/>
          <a:p>
            <a:r>
              <a:rPr lang="en-US" b="1" dirty="0" smtClean="0"/>
              <a:t>Facilities in our sample were projected to lose more than the CMS average</a:t>
            </a:r>
            <a:r>
              <a:rPr lang="en-US" dirty="0" smtClean="0"/>
              <a:t>.</a:t>
            </a:r>
            <a:endParaRPr lang="en-US" dirty="0"/>
          </a:p>
        </p:txBody>
      </p:sp>
      <p:sp>
        <p:nvSpPr>
          <p:cNvPr id="8" name="TextBox 7"/>
          <p:cNvSpPr txBox="1"/>
          <p:nvPr/>
        </p:nvSpPr>
        <p:spPr>
          <a:xfrm>
            <a:off x="1066800" y="5638800"/>
            <a:ext cx="6583918" cy="369332"/>
          </a:xfrm>
          <a:prstGeom prst="rect">
            <a:avLst/>
          </a:prstGeom>
          <a:noFill/>
        </p:spPr>
        <p:txBody>
          <a:bodyPr wrap="none" rtlCol="0">
            <a:spAutoFit/>
          </a:bodyPr>
          <a:lstStyle/>
          <a:p>
            <a:r>
              <a:rPr lang="en-US" dirty="0" smtClean="0"/>
              <a:t>Many facilities in our sample reported cutting ESA use in 2009.</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800000"/>
                </a:solidFill>
              </a:rPr>
              <a:t>Payment Reductions</a:t>
            </a:r>
            <a:endParaRPr lang="en-US" sz="3600" dirty="0"/>
          </a:p>
        </p:txBody>
      </p:sp>
      <p:sp>
        <p:nvSpPr>
          <p:cNvPr id="3" name="Content Placeholder 2"/>
          <p:cNvSpPr>
            <a:spLocks noGrp="1"/>
          </p:cNvSpPr>
          <p:nvPr>
            <p:ph idx="1"/>
          </p:nvPr>
        </p:nvSpPr>
        <p:spPr/>
        <p:txBody>
          <a:bodyPr/>
          <a:lstStyle/>
          <a:p>
            <a:pPr eaLnBrk="1" hangingPunct="1">
              <a:buNone/>
            </a:pPr>
            <a:r>
              <a:rPr lang="en-US" sz="2800" b="1" u="sng" dirty="0" smtClean="0">
                <a:solidFill>
                  <a:srgbClr val="000066"/>
                </a:solidFill>
              </a:rPr>
              <a:t>For</a:t>
            </a:r>
            <a:r>
              <a:rPr lang="en-US" b="1" u="sng" dirty="0" smtClean="0">
                <a:solidFill>
                  <a:srgbClr val="000066"/>
                </a:solidFill>
              </a:rPr>
              <a:t> 38 Facilities in </a:t>
            </a:r>
            <a:r>
              <a:rPr lang="en-US" sz="2800" b="1" u="sng" dirty="0" smtClean="0">
                <a:solidFill>
                  <a:srgbClr val="000066"/>
                </a:solidFill>
              </a:rPr>
              <a:t>Present</a:t>
            </a:r>
            <a:r>
              <a:rPr lang="en-US" b="1" u="sng" dirty="0" smtClean="0">
                <a:solidFill>
                  <a:srgbClr val="000066"/>
                </a:solidFill>
              </a:rPr>
              <a:t> Study </a:t>
            </a:r>
          </a:p>
          <a:p>
            <a:pPr eaLnBrk="1" hangingPunct="1">
              <a:buNone/>
            </a:pPr>
            <a:r>
              <a:rPr lang="en-US" sz="1800" dirty="0" smtClean="0"/>
              <a:t>	         </a:t>
            </a:r>
            <a:endParaRPr lang="en-US" sz="1800" u="sng" dirty="0" smtClean="0"/>
          </a:p>
          <a:p>
            <a:pPr eaLnBrk="1" hangingPunct="1">
              <a:buNone/>
            </a:pPr>
            <a:r>
              <a:rPr lang="en-US" sz="2400" b="1" dirty="0" smtClean="0"/>
              <a:t>Impact File (2007)</a:t>
            </a:r>
            <a:r>
              <a:rPr lang="en-US" sz="2400" dirty="0" smtClean="0">
                <a:solidFill>
                  <a:srgbClr val="800000"/>
                </a:solidFill>
              </a:rPr>
              <a:t> 		</a:t>
            </a:r>
            <a:r>
              <a:rPr lang="en-US" sz="2400" b="1" dirty="0" smtClean="0">
                <a:solidFill>
                  <a:srgbClr val="800000"/>
                </a:solidFill>
              </a:rPr>
              <a:t>-  $  338,016  (-0.4%)</a:t>
            </a:r>
          </a:p>
          <a:p>
            <a:pPr eaLnBrk="1" hangingPunct="1">
              <a:buNone/>
            </a:pPr>
            <a:endParaRPr lang="en-US" dirty="0" smtClean="0">
              <a:solidFill>
                <a:srgbClr val="800000"/>
              </a:solidFill>
            </a:endParaRPr>
          </a:p>
          <a:p>
            <a:pPr>
              <a:buNone/>
            </a:pPr>
            <a:r>
              <a:rPr lang="en-US" sz="2400" b="1" dirty="0" smtClean="0"/>
              <a:t>Our Calculations (2009)</a:t>
            </a:r>
            <a:r>
              <a:rPr lang="en-US" sz="2400" dirty="0" smtClean="0">
                <a:solidFill>
                  <a:srgbClr val="800000"/>
                </a:solidFill>
              </a:rPr>
              <a:t>	</a:t>
            </a:r>
            <a:r>
              <a:rPr lang="en-US" sz="2400" b="1" dirty="0" smtClean="0">
                <a:solidFill>
                  <a:srgbClr val="800000"/>
                </a:solidFill>
              </a:rPr>
              <a:t>- $3,885,676  (-4.9%)</a:t>
            </a:r>
          </a:p>
          <a:p>
            <a:pPr eaLnBrk="1" hangingPunct="1">
              <a:buNone/>
            </a:pPr>
            <a:endParaRPr lang="en-US" dirty="0"/>
          </a:p>
        </p:txBody>
      </p:sp>
      <p:sp>
        <p:nvSpPr>
          <p:cNvPr id="4" name="TextBox 3"/>
          <p:cNvSpPr txBox="1"/>
          <p:nvPr/>
        </p:nvSpPr>
        <p:spPr>
          <a:xfrm>
            <a:off x="914400" y="5486400"/>
            <a:ext cx="6431518" cy="646331"/>
          </a:xfrm>
          <a:prstGeom prst="rect">
            <a:avLst/>
          </a:prstGeom>
          <a:noFill/>
        </p:spPr>
        <p:txBody>
          <a:bodyPr wrap="square" rtlCol="0">
            <a:spAutoFit/>
          </a:bodyPr>
          <a:lstStyle/>
          <a:p>
            <a:endParaRPr lang="en-US" dirty="0" smtClean="0"/>
          </a:p>
          <a:p>
            <a:endParaRPr lang="en-US" dirty="0"/>
          </a:p>
        </p:txBody>
      </p:sp>
      <p:sp>
        <p:nvSpPr>
          <p:cNvPr id="5" name="TextBox 4"/>
          <p:cNvSpPr txBox="1"/>
          <p:nvPr/>
        </p:nvSpPr>
        <p:spPr>
          <a:xfrm>
            <a:off x="609600" y="5029200"/>
            <a:ext cx="7913385" cy="923330"/>
          </a:xfrm>
          <a:prstGeom prst="rect">
            <a:avLst/>
          </a:prstGeom>
          <a:noFill/>
        </p:spPr>
        <p:txBody>
          <a:bodyPr wrap="none" rtlCol="0">
            <a:spAutoFit/>
          </a:bodyPr>
          <a:lstStyle/>
          <a:p>
            <a:r>
              <a:rPr lang="en-US" b="1" dirty="0" smtClean="0"/>
              <a:t>We double checked our calculation model and compared it to a similar</a:t>
            </a:r>
          </a:p>
          <a:p>
            <a:r>
              <a:rPr lang="en-US" b="1" dirty="0" smtClean="0"/>
              <a:t>model created for the NRAA.  The payment reductions reported in the</a:t>
            </a:r>
          </a:p>
          <a:p>
            <a:r>
              <a:rPr lang="en-US" b="1" dirty="0" smtClean="0"/>
              <a:t>Impact file were not predictive of our sample’s reductions or others.     </a:t>
            </a: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37704</TotalTime>
  <Words>9768</Words>
  <Application>Microsoft Office PowerPoint</Application>
  <PresentationFormat>On-screen Show (4:3)</PresentationFormat>
  <Paragraphs>598</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Office Theme</vt:lpstr>
      <vt:lpstr>Document</vt:lpstr>
      <vt:lpstr>Presentation</vt:lpstr>
      <vt:lpstr>Implications of The Medicare Prospective Payment System (PPS) for Small Dialysis Organizations </vt:lpstr>
      <vt:lpstr>Purpose</vt:lpstr>
      <vt:lpstr>Background</vt:lpstr>
      <vt:lpstr>Background</vt:lpstr>
      <vt:lpstr>Methods </vt:lpstr>
      <vt:lpstr>Methods </vt:lpstr>
      <vt:lpstr>Slide 7</vt:lpstr>
      <vt:lpstr>Payment Reductions</vt:lpstr>
      <vt:lpstr>Payment Reductions</vt:lpstr>
      <vt:lpstr>Slide 10</vt:lpstr>
      <vt:lpstr>Patient Average Income Gains/Losses Per Treatment By Quintile</vt:lpstr>
      <vt:lpstr>Characteristics of Patients with Highest Income Losses Per Treatment</vt:lpstr>
      <vt:lpstr>Comorbidities and ESA Use</vt:lpstr>
      <vt:lpstr>Multiple Comorbidities and ESA Use</vt:lpstr>
      <vt:lpstr>Facility Loss /Gain Analysis </vt:lpstr>
      <vt:lpstr>ESAs – Average Payments and Costs </vt:lpstr>
      <vt:lpstr>Financial Health</vt:lpstr>
      <vt:lpstr>Responses to the Bundle: Positives </vt:lpstr>
      <vt:lpstr>Slide 19</vt:lpstr>
      <vt:lpstr>Responses: Practice Changes</vt:lpstr>
      <vt:lpstr>Response: Reevaluation of Practice Patterns</vt:lpstr>
      <vt:lpstr>PPS Challenges for SDOs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Medicare ESRD Prospective Payment System: A Reality Check</dc:title>
  <dc:creator>MARK</dc:creator>
  <cp:lastModifiedBy>Prima Health Analytics</cp:lastModifiedBy>
  <cp:revision>1752</cp:revision>
  <dcterms:created xsi:type="dcterms:W3CDTF">2006-08-16T00:00:00Z</dcterms:created>
  <dcterms:modified xsi:type="dcterms:W3CDTF">2013-10-06T15:51:33Z</dcterms:modified>
</cp:coreProperties>
</file>